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7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.pinimg.com/originals/20/ce/d0/20ced0411d36409212a2d95acfbadde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3"/>
            <a:ext cx="92574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1107653">
            <a:off x="894824" y="1102217"/>
            <a:ext cx="3456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C0066"/>
                </a:solidFill>
              </a:rPr>
              <a:t>Проект </a:t>
            </a:r>
          </a:p>
          <a:p>
            <a:pPr algn="ctr"/>
            <a:r>
              <a:rPr lang="ru-RU" b="1" dirty="0">
                <a:solidFill>
                  <a:srgbClr val="CC0066"/>
                </a:solidFill>
              </a:rPr>
              <a:t>«Осень - щедрая пора». </a:t>
            </a:r>
          </a:p>
          <a:p>
            <a:pPr algn="ctr"/>
            <a:r>
              <a:rPr lang="ru-RU" b="1" dirty="0">
                <a:solidFill>
                  <a:srgbClr val="CC0066"/>
                </a:solidFill>
              </a:rPr>
              <a:t>Средняя группа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21034072">
            <a:off x="1331444" y="1947741"/>
            <a:ext cx="3217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</a:rPr>
              <a:t>Тип проекта: творческо-исследовательский</a:t>
            </a:r>
            <a:r>
              <a:rPr lang="ru-RU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 rot="20961431">
            <a:off x="1458787" y="2608835"/>
            <a:ext cx="3374628" cy="1208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tx2"/>
                </a:solidFill>
                <a:ea typeface="Calibri"/>
                <a:cs typeface="Calibri"/>
              </a:rPr>
              <a:t>по составу участников – групповой (дети средней  группы 4-5 л., родители воспитанников;</a:t>
            </a:r>
            <a:br>
              <a:rPr lang="ru-RU" sz="1600" b="1" dirty="0">
                <a:solidFill>
                  <a:schemeClr val="tx2"/>
                </a:solidFill>
                <a:ea typeface="Calibri"/>
                <a:cs typeface="Calibri"/>
              </a:rPr>
            </a:br>
            <a:r>
              <a:rPr lang="ru-RU" sz="1600" b="1" dirty="0">
                <a:solidFill>
                  <a:schemeClr val="tx2"/>
                </a:solidFill>
                <a:ea typeface="Calibri"/>
                <a:cs typeface="Calibri"/>
              </a:rPr>
              <a:t>- воспитатель группы).</a:t>
            </a:r>
            <a:endParaRPr lang="ru-RU" sz="1400" b="1" dirty="0">
              <a:solidFill>
                <a:schemeClr val="tx2"/>
              </a:solidFill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20964443">
            <a:off x="1734000" y="3964311"/>
            <a:ext cx="3217691" cy="1481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ea typeface="Calibri"/>
                <a:cs typeface="Calibri"/>
              </a:rPr>
              <a:t>Длительность реализации проекта: краткосрочный (вторая неделя </a:t>
            </a:r>
            <a:r>
              <a:rPr lang="ru-RU" sz="1400" b="1" dirty="0" smtClean="0">
                <a:ea typeface="Calibri"/>
                <a:cs typeface="Calibri"/>
              </a:rPr>
              <a:t>октября, </a:t>
            </a:r>
            <a:r>
              <a:rPr lang="ru-RU" sz="1400" b="1" dirty="0">
                <a:ea typeface="Calibri"/>
                <a:cs typeface="Calibri"/>
              </a:rPr>
              <a:t>с </a:t>
            </a:r>
            <a:r>
              <a:rPr lang="ru-RU" sz="1400" b="1" dirty="0" smtClean="0">
                <a:ea typeface="Calibri"/>
                <a:cs typeface="Calibri"/>
              </a:rPr>
              <a:t>10по 21.10.2022г</a:t>
            </a:r>
            <a:r>
              <a:rPr lang="ru-RU" sz="1400" b="1" dirty="0">
                <a:ea typeface="Calibri"/>
                <a:cs typeface="Calibri"/>
              </a:rPr>
              <a:t>.)</a:t>
            </a:r>
            <a:endParaRPr lang="ru-RU" sz="1200" b="1" dirty="0">
              <a:ea typeface="Calibri"/>
              <a:cs typeface="Times New Roman"/>
            </a:endParaRPr>
          </a:p>
          <a:p>
            <a:r>
              <a:rPr lang="ru-RU" sz="1400" b="1" dirty="0">
                <a:ea typeface="Calibri"/>
              </a:rPr>
              <a:t>Полещук Анна Анатольевна воспитатель Детского сада №1 «Берёзка», п. Жигалово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987235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fs1.ppt4web.ru/images/95245/153384/640/img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1" y="-243855"/>
            <a:ext cx="9144000" cy="710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1013" y="160338"/>
            <a:ext cx="7272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Цели проекта</a:t>
            </a:r>
            <a:r>
              <a:rPr lang="ru-RU" dirty="0"/>
              <a:t> :</a:t>
            </a:r>
          </a:p>
          <a:p>
            <a:r>
              <a:rPr lang="ru-RU" dirty="0"/>
              <a:t>Дать детям элементарные представления об изменениях в природе осенью, о подготовке растений и животных к этому времени года. Развивать у детей интерес к наблюдениям за явлениями природы. Прививать умение сравнивать, устанавливать простейшие причинно-следственные связи.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7975" y="1914664"/>
            <a:ext cx="841719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Задачи проекта: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- расширить представления об изменениях в природе осенью;</a:t>
            </a:r>
            <a:br>
              <a:rPr lang="ru-RU" dirty="0"/>
            </a:br>
            <a:r>
              <a:rPr lang="ru-RU" dirty="0"/>
              <a:t>- развивать умения наблюдать за живыми объектами и явлениями неживой</a:t>
            </a:r>
            <a:br>
              <a:rPr lang="ru-RU" dirty="0"/>
            </a:br>
            <a:r>
              <a:rPr lang="ru-RU" dirty="0"/>
              <a:t>природы;</a:t>
            </a:r>
            <a:br>
              <a:rPr lang="ru-RU" dirty="0"/>
            </a:br>
            <a:r>
              <a:rPr lang="ru-RU" dirty="0"/>
              <a:t>- закрепить понятия: «Овощи», «Фрукты», «Грибы», «Ягоды», «Перелетные птицы», «Дикие животные нашего леса»; расширить активный словарь по данным темам;</a:t>
            </a:r>
            <a:br>
              <a:rPr lang="ru-RU" dirty="0"/>
            </a:br>
            <a:r>
              <a:rPr lang="ru-RU" dirty="0"/>
              <a:t>- привлечь внимание к окружающей природе и её объектам;</a:t>
            </a:r>
            <a:br>
              <a:rPr lang="ru-RU" dirty="0"/>
            </a:br>
            <a:r>
              <a:rPr lang="ru-RU" dirty="0"/>
              <a:t>- развивать умение видеть красоту окружающего природного мира, разнообразия его красок и форм;</a:t>
            </a:r>
            <a:br>
              <a:rPr lang="ru-RU" dirty="0"/>
            </a:br>
            <a:r>
              <a:rPr lang="ru-RU" dirty="0"/>
              <a:t>- способствовать творческому выражению своих впечатлений в создании декоративных композиций и рисунков;</a:t>
            </a:r>
            <a:br>
              <a:rPr lang="ru-RU" dirty="0"/>
            </a:br>
            <a:r>
              <a:rPr lang="ru-RU" dirty="0"/>
              <a:t>- воспитывать нравственные и духовные качества ребенка во время его общения с природой.</a:t>
            </a:r>
            <a:br>
              <a:rPr lang="ru-RU" dirty="0"/>
            </a:br>
            <a:r>
              <a:rPr lang="ru-RU" dirty="0"/>
              <a:t>- привлекать родителей к жизни группы, содействовать сближению родителей и детей над решением общей задачи.</a:t>
            </a:r>
          </a:p>
        </p:txBody>
      </p:sp>
    </p:spTree>
    <p:extLst>
      <p:ext uri="{BB962C8B-B14F-4D97-AF65-F5344CB8AC3E}">
        <p14:creationId xmlns:p14="http://schemas.microsoft.com/office/powerpoint/2010/main" val="321257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098" y="0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633" y="620688"/>
            <a:ext cx="4110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  <a:r>
              <a:rPr lang="ru-RU" b="1" dirty="0"/>
              <a:t>Проблема:</a:t>
            </a:r>
            <a:r>
              <a:rPr lang="ru-RU" dirty="0"/>
              <a:t> «Что нам осень принесла?»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4949" y="1023773"/>
            <a:ext cx="824782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Предполагаемый результат:</a:t>
            </a:r>
            <a:endParaRPr lang="ru-RU" dirty="0"/>
          </a:p>
          <a:p>
            <a:r>
              <a:rPr lang="ru-RU" dirty="0"/>
              <a:t>- расширить и закрепить знания и представления детей об осени, её признаках и дарах;</a:t>
            </a:r>
          </a:p>
          <a:p>
            <a:r>
              <a:rPr lang="ru-RU" dirty="0"/>
              <a:t>- расширение и активизация речевого запаса детей на основе углубления и обобщения представлений об окружающем, а также в процессе знакомства с рассказами, стихами, пословицами, загадками осенней тематики;</a:t>
            </a:r>
          </a:p>
          <a:p>
            <a:r>
              <a:rPr lang="ru-RU" dirty="0"/>
              <a:t>- применение сформированных навыков связной речи в различных ситуациях общения;</a:t>
            </a:r>
          </a:p>
          <a:p>
            <a:r>
              <a:rPr lang="ru-RU" dirty="0"/>
              <a:t>- отражение знаний, накопленных в процессе реализации проекта, в различных видах деятельности (изобразительной, театрализованной, умственной, игровой);</a:t>
            </a:r>
          </a:p>
          <a:p>
            <a:r>
              <a:rPr lang="ru-RU" dirty="0"/>
              <a:t>- дети смогут устанавливать причинно-следственные связи между погодными изменениями в природе, вести наблюдения за объектами неживой природы.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4581128"/>
            <a:ext cx="2623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Итоговое мероприятие:</a:t>
            </a:r>
            <a:r>
              <a:rPr lang="ru-RU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71832" y="5085184"/>
            <a:ext cx="1871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Продукт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31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1"/>
            <a:ext cx="9525000" cy="685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1720" y="-25183"/>
            <a:ext cx="3834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Содержание и </a:t>
            </a:r>
            <a:r>
              <a:rPr lang="ru-RU" b="1" dirty="0"/>
              <a:t>I этап. Мотивационный форма работы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58793"/>
            <a:ext cx="5076056" cy="6297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Цикл </a:t>
            </a:r>
            <a:r>
              <a:rPr lang="ru-RU" b="1" dirty="0" smtClean="0">
                <a:ea typeface="Calibri"/>
                <a:cs typeface="Times New Roman"/>
              </a:rPr>
              <a:t>наблюдений:</a:t>
            </a: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ea typeface="Calibri"/>
                <a:cs typeface="Times New Roman"/>
              </a:rPr>
              <a:t>Наблюдение </a:t>
            </a:r>
            <a:r>
              <a:rPr lang="ru-RU" i="1" dirty="0">
                <a:ea typeface="Calibri"/>
                <a:cs typeface="Times New Roman"/>
              </a:rPr>
              <a:t>за сезонными изменениями в природе</a:t>
            </a: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Цель: формировать представления об изменениях в природе, учить узнавать и описывать приметы осени, узнавать их в стихотворениях; учить определять время года по характерным признакам. Понаблюдать за состоянием погоды. Формировать представление о природном явлении — тумане; учить наблюдению за сезонными явлениями; - подмечать особенности этого явления, делать выводы.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ea typeface="Calibri"/>
                <a:cs typeface="Times New Roman"/>
              </a:rPr>
              <a:t>Наблюдение за цветником</a:t>
            </a: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ea typeface="Calibri"/>
                <a:cs typeface="Times New Roman"/>
              </a:rPr>
              <a:t>Цель</a:t>
            </a:r>
            <a:r>
              <a:rPr lang="ru-RU" dirty="0">
                <a:ea typeface="Calibri"/>
                <a:cs typeface="Times New Roman"/>
              </a:rPr>
              <a:t> : познакомить детей с названиями нескольких цветов, показать их строение, формировать представление о том, что цветы – живые, они растут и изменяются.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375950"/>
            <a:ext cx="381642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Наблюдение за перелетными птицами</a:t>
            </a:r>
            <a:endParaRPr lang="ru-RU" dirty="0"/>
          </a:p>
          <a:p>
            <a:r>
              <a:rPr lang="ru-RU" dirty="0"/>
              <a:t>Цель: расширять представления о перелетных птицах, об изменении</a:t>
            </a:r>
          </a:p>
          <a:p>
            <a:r>
              <a:rPr lang="ru-RU" dirty="0"/>
              <a:t>жизни птиц осенью, когда наступают холода; воспитывать любовь и заботу о птицах.</a:t>
            </a:r>
          </a:p>
          <a:p>
            <a:r>
              <a:rPr lang="ru-RU" i="1" dirty="0"/>
              <a:t>Наблюдение за деревьями осенью</a:t>
            </a:r>
            <a:endParaRPr lang="ru-RU" dirty="0"/>
          </a:p>
          <a:p>
            <a:r>
              <a:rPr lang="ru-RU" dirty="0"/>
              <a:t>Цель: Расширение и обогащение знаний детей об изменениях, происходящих в жизни деревьев осенью.</a:t>
            </a:r>
          </a:p>
          <a:p>
            <a:r>
              <a:rPr lang="ru-RU" i="1" dirty="0"/>
              <a:t>Наблюдение за насекомыми</a:t>
            </a:r>
            <a:endParaRPr lang="ru-RU" dirty="0"/>
          </a:p>
          <a:p>
            <a:r>
              <a:rPr lang="ru-RU" dirty="0"/>
              <a:t>Цель </a:t>
            </a:r>
            <a:r>
              <a:rPr lang="ru-RU" i="1" dirty="0"/>
              <a:t>:</a:t>
            </a:r>
            <a:r>
              <a:rPr lang="ru-RU" dirty="0"/>
              <a:t>  Развивать интерес к живому миру, наблюдательность, учить устанавливать связи между погодой и поведением насекомых. Закреплять названия насекомых, их пользу для природы. Рассказать, что при наступлении осени все насекомые прячутся от холода (в стволы старых деревьев, в пни, в землю и т. д </a:t>
            </a:r>
            <a:r>
              <a:rPr lang="ru-RU" i="1" dirty="0"/>
              <a:t>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979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0648"/>
            <a:ext cx="3240360" cy="5255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Беседы: «Осень»</a:t>
            </a: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Цель: Закрепить представления детей о характерных признаках осени и осенних явлениях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ea typeface="Calibri"/>
                <a:cs typeface="Times New Roman"/>
              </a:rPr>
              <a:t>«Почему птицы улетают на юг»</a:t>
            </a: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Цель: Закрепить понятия «Перелетные», «Зимующие» птицы, закрепить названия перелетных птиц ласточки, утки, журавли и дрозды, цапля аист дикий гусь. Познакомить со значением слова  </a:t>
            </a:r>
            <a:r>
              <a:rPr lang="ru-RU" i="1" dirty="0">
                <a:ea typeface="Calibri"/>
                <a:cs typeface="Times New Roman"/>
              </a:rPr>
              <a:t>«оседлые»</a:t>
            </a:r>
            <a:r>
              <a:rPr lang="ru-RU" dirty="0">
                <a:ea typeface="Calibri"/>
                <a:cs typeface="Times New Roman"/>
              </a:rPr>
              <a:t> 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06192" y="293837"/>
            <a:ext cx="4896544" cy="6467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ea typeface="Calibri"/>
                <a:cs typeface="Times New Roman"/>
              </a:rPr>
              <a:t>«Что изменилось в осеннем лесу»</a:t>
            </a: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Цель: уточнить и расширить у детей представления об осеннем пейзаже. Рассказать, как прекрасна природа в это время года.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ea typeface="Calibri"/>
                <a:cs typeface="Times New Roman"/>
              </a:rPr>
              <a:t>«Осенний урожай»</a:t>
            </a: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Цель: развитие речевых навыков; закрепление знаний об овощах, фруктах и других дарах природы; формировать культуру питания; воспитывать аккуратность, чистоплотность; развивать умение работать в коллективе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ea typeface="Calibri"/>
                <a:cs typeface="Times New Roman"/>
              </a:rPr>
              <a:t>«Почему деревья сбрасывают листья»</a:t>
            </a: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Цель: формировать элементарные представления о жизни деревьев, их взаимосвязь в природе; учить исследовать функциональные особенности систем жизнеобеспечения дерева, их зависимости от времен года.</a:t>
            </a:r>
          </a:p>
        </p:txBody>
      </p:sp>
    </p:spTree>
    <p:extLst>
      <p:ext uri="{BB962C8B-B14F-4D97-AF65-F5344CB8AC3E}">
        <p14:creationId xmlns:p14="http://schemas.microsoft.com/office/powerpoint/2010/main" val="1988716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61193"/>
            <a:ext cx="40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II этап. Проблемно — </a:t>
            </a:r>
            <a:r>
              <a:rPr lang="ru-RU" b="1" dirty="0" err="1"/>
              <a:t>деятельностный</a:t>
            </a:r>
            <a:endParaRPr lang="ru-RU" dirty="0"/>
          </a:p>
          <a:p>
            <a:r>
              <a:rPr lang="ru-RU" b="1" i="1" dirty="0"/>
              <a:t>Содержание и формы работы: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119046"/>
              </p:ext>
            </p:extLst>
          </p:nvPr>
        </p:nvGraphicFramePr>
        <p:xfrm>
          <a:off x="179512" y="836712"/>
          <a:ext cx="8568957" cy="561662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240360"/>
                <a:gridCol w="2304256"/>
                <a:gridCol w="1728192"/>
                <a:gridCol w="1296149"/>
              </a:tblGrid>
              <a:tr h="129614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effectLst/>
                        </a:rPr>
                        <a:t>Непосредственно организованная деятельность в разных видах детской деятельности (НОД)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effectLst/>
                        </a:rPr>
                        <a:t>Совместная образовательная деятельность  в режимных моментах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effectLst/>
                        </a:rPr>
                        <a:t>Самостоятельная деятельность детей в условиях развивающей среды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effectLst/>
                        </a:rPr>
                        <a:t>Взаимодействие с родителями</a:t>
                      </a:r>
                      <a:endParaRPr lang="ru-RU" sz="1600" dirty="0"/>
                    </a:p>
                  </a:txBody>
                  <a:tcPr/>
                </a:tc>
              </a:tr>
              <a:tr h="4305984">
                <a:tc>
                  <a:txBody>
                    <a:bodyPr/>
                    <a:lstStyle/>
                    <a:p>
                      <a:r>
                        <a:rPr lang="ru-RU" sz="1200" u="sng" kern="1200" dirty="0" smtClean="0">
                          <a:effectLst/>
                        </a:rPr>
                        <a:t>понедельник, 10октября </a:t>
                      </a:r>
                    </a:p>
                    <a:p>
                      <a:r>
                        <a:rPr lang="ru-RU" sz="1200" u="sng" kern="1200" dirty="0" smtClean="0">
                          <a:effectLst/>
                        </a:rPr>
                        <a:t>Речевые развитие» в форме игровых обучающих ситуаций  (младший и средний возраст)  Автор О.М. Ельцова стр.129</a:t>
                      </a:r>
                      <a:endParaRPr lang="ru-RU" sz="1200" kern="1200" dirty="0" smtClean="0">
                        <a:effectLst/>
                      </a:endParaRPr>
                    </a:p>
                    <a:p>
                      <a:r>
                        <a:rPr lang="ru-RU" sz="1200" kern="1200" dirty="0" smtClean="0">
                          <a:effectLst/>
                        </a:rPr>
                        <a:t>«Осень ходит по дорожке»</a:t>
                      </a:r>
                    </a:p>
                    <a:p>
                      <a:r>
                        <a:rPr lang="ru-RU" sz="1200" kern="1200" dirty="0" smtClean="0">
                          <a:effectLst/>
                        </a:rPr>
                        <a:t>Программные задачи: Поддерживать инициативность и самостоятельность ребёнка в речевом общении со взрослыми и сверстниками. Использовать  в практике общения описательные монологи и элементы объяснительной речи. Поддерживать стремление </a:t>
                      </a:r>
                      <a:r>
                        <a:rPr lang="ru-RU" sz="1200" kern="1200" dirty="0" err="1" smtClean="0">
                          <a:effectLst/>
                        </a:rPr>
                        <a:t>задсавать</a:t>
                      </a:r>
                      <a:r>
                        <a:rPr lang="ru-RU" sz="1200" kern="1200" dirty="0" smtClean="0">
                          <a:effectLst/>
                        </a:rPr>
                        <a:t> и правильно формулировать вопросы. Формировать умение детей при ответах на вопросы использовать элементы объяснительной речи. Обогащать словарь по теме «Осень», развивать грамматический строй речи. Упражнять в словообразовании, развивать познавательные процессы. Воспитывать бережное отношение к окружающей природе.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Рассматривание картин и иллюстраций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 «Осени» </a:t>
                      </a:r>
                    </a:p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Цель: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закрепление представлений об осени, о признаках осени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Игра с мячом на улице</a:t>
                      </a:r>
                      <a:r>
                        <a:rPr lang="ru-RU" sz="1200" b="0" i="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цель: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формировать у детей интерес к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занятиям 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мячом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. ... Если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прокатывание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мяча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ногами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друг другу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познакомить родителей с предстоящим проектом и его задачами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593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37326"/>
              </p:ext>
            </p:extLst>
          </p:nvPr>
        </p:nvGraphicFramePr>
        <p:xfrm>
          <a:off x="251520" y="332656"/>
          <a:ext cx="8568955" cy="61338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60104"/>
                <a:gridCol w="2508448"/>
                <a:gridCol w="2088233"/>
                <a:gridCol w="1512170"/>
              </a:tblGrid>
              <a:tr h="158417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effectLst/>
                        </a:rPr>
                        <a:t>Непосредственно организованная деятельность в разных видах детской деятельности (НОД)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</a:rPr>
                        <a:t>Совместная образовательная деятельность  в режимных моментах</a:t>
                      </a:r>
                      <a:endParaRPr lang="ru-RU" sz="18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</a:rPr>
                        <a:t>Самостоятельная деятельность детей в условиях развивающей среды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</a:rPr>
                        <a:t>Взаимодействие с родителями</a:t>
                      </a:r>
                      <a:endParaRPr lang="ru-RU" sz="1800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936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kern="1200" dirty="0" smtClean="0">
                          <a:effectLst/>
                        </a:rPr>
                        <a:t>вторник,11 октября</a:t>
                      </a:r>
                      <a:endParaRPr lang="ru-RU" sz="14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автор Сычёва Г.Е стр.9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Тема. Один, много.</a:t>
                      </a:r>
                    </a:p>
                    <a:p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Цели: – знакомство с понятиями «один» и «много»; – развитие умения сравнивать, устанавливать закономерности, обобщать; – развитие тактильных ощущений; – развитие познавательных процессов (восприятия, внимания, памяти, речи, мышления); – развитие общей и мелкой моторики, динамического стереотипа.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На прогулке рассматривали «Кошку»   </a:t>
                      </a:r>
                    </a:p>
                    <a:p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цель: учить детей распознавать живой объект </a:t>
                      </a:r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кошку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отвечать на вопросы воспитателя; способствовать у детей желанию правильно общаться с кошкой; накоплению представлений о кошке; признаки внешнего вида; особенности поведения; воспитывать доброе, бережное отношение к животному, желание заботиться и не обижать; прививать начало экологического воспитания; создавать у детей радостное настроение.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Улаживаем куклу спать  Цель: 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Продолжаем</a:t>
                      </a:r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знакомиться с предметами одежды, закрепить последовательность одевания и раздевания </a:t>
                      </a:r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куклы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; воспитывать доброжелательность.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612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1" y="-243855"/>
            <a:ext cx="9144000" cy="710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648381"/>
              </p:ext>
            </p:extLst>
          </p:nvPr>
        </p:nvGraphicFramePr>
        <p:xfrm>
          <a:off x="0" y="-99392"/>
          <a:ext cx="9108504" cy="72771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40157"/>
                <a:gridCol w="1884716"/>
                <a:gridCol w="2261661"/>
                <a:gridCol w="2021970"/>
              </a:tblGrid>
              <a:tr h="1368152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Непосредственно организованная деятельность в разных видах детской деятельности (НОД)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Совместная образовательная деятельность  в режимных моментах</a:t>
                      </a:r>
                      <a:endParaRPr lang="ru-RU" sz="1600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Самостоятельная деятельность детей в условиях развивающей среды</a:t>
                      </a:r>
                      <a:endParaRPr lang="ru-RU" sz="1600" dirty="0" smtClean="0">
                        <a:effectLst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Взаимодействие с родителями</a:t>
                      </a:r>
                      <a:endParaRPr lang="ru-RU" sz="1600" dirty="0" smtClean="0">
                        <a:effectLst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среда 12 октября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 Леонова Н.Н.стр.163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«Он зеленый, полосатый, круглый, гладкий и хвостатый» (предметная лепка)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Цель: Вызвать у детей интерес к лепке арбуза. Уметь лепить ломтики арбуза, моделируя части по размеру и форме. Развивать мышление и творческие навыки.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рисуем кошку цветными карандашами </a:t>
                      </a:r>
                      <a:endParaRPr lang="ru-RU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цель:</a:t>
                      </a:r>
                      <a:r>
                        <a:rPr lang="ru-RU" sz="1400" dirty="0" smtClean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учить изображать кошку с помощью геометрических фигур, передавая расположение и форму частей тела, их величину, пропорции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Рисуем трафаретами</a:t>
                      </a:r>
                      <a:endParaRPr lang="ru-RU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Цель: 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Совершенствовать навыки </a:t>
                      </a:r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рисования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с помощью </a:t>
                      </a:r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трафарета</a:t>
                      </a:r>
                      <a:endParaRPr lang="ru-RU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47568">
                <a:tc>
                  <a:txBody>
                    <a:bodyPr/>
                    <a:lstStyle/>
                    <a:p>
                      <a:r>
                        <a:rPr lang="ru-RU" sz="1400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четверг13октября  </a:t>
                      </a:r>
                      <a:r>
                        <a:rPr lang="ru-RU" sz="1400" b="1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Беседа «Почему деревья осенью раздеваются?»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Автор- </a:t>
                      </a:r>
                      <a:r>
                        <a:rPr lang="ru-RU" sz="1400" b="1" i="1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Воронкевич</a:t>
                      </a:r>
                      <a:r>
                        <a:rPr lang="ru-RU" sz="1400" b="1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О. А. стр.74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Задачи: Продолжать формировать знания детей об изменениях в природе осенью, об осенних приметах: похолодание, изменение окраски листьев, листопад. Учить устанавливать логические связи (почему деревья сбрасывают листья). Закреплять умение узнавать дерево по внешнему виду листьев.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Одевает бумажную куклу Цель: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Познакомить детей с сезонной одеждой, закрепить названия одежды, учить подбирать одежду по цвету и по погоде.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Конструируем магнитным конструктором</a:t>
                      </a:r>
                      <a:endParaRPr lang="ru-RU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Цель: 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учить детей индивидуальному и совместному </a:t>
                      </a:r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конструированию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. 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889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1" y="-243855"/>
            <a:ext cx="9144000" cy="710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495126"/>
              </p:ext>
            </p:extLst>
          </p:nvPr>
        </p:nvGraphicFramePr>
        <p:xfrm>
          <a:off x="251520" y="12030"/>
          <a:ext cx="8568954" cy="54401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80320"/>
                <a:gridCol w="2304258"/>
                <a:gridCol w="2016224"/>
                <a:gridCol w="136815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Непосредственно организованная деятельность в разных видах детской деятельности (НОД)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Совместная образовательная деятельность  в режимных моментах</a:t>
                      </a:r>
                      <a:endParaRPr lang="ru-RU" sz="1600" dirty="0" smtClean="0">
                        <a:effectLst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Самостоятельная деятельность детей в условиях </a:t>
                      </a:r>
                      <a:r>
                        <a:rPr lang="ru-RU" sz="1600" b="1" kern="120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развивающей среды</a:t>
                      </a:r>
                      <a:endParaRPr lang="ru-RU" sz="1600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Взаимодействие с родителями</a:t>
                      </a:r>
                      <a:endParaRPr lang="ru-RU" sz="1600" dirty="0" smtClean="0">
                        <a:effectLst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пятница14сентября Конструирование с детьми среднего дошкольного возраста Автор О.Э. Литвинова стр.16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«Ворота»</a:t>
                      </a:r>
                    </a:p>
                    <a:p>
                      <a:r>
                        <a:rPr lang="ru-RU" sz="1600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Задачи: продолжать формировать умение строить ворота по образцу, самостоятельно подбирать необходимый материал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Точим цветные карандаши(труд)</a:t>
                      </a:r>
                      <a:endParaRPr lang="ru-RU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:- расширить и уточнить представления детей о </a:t>
                      </a:r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труде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сотрудников детского сада, показать взаимосвязь между разными видами </a:t>
                      </a:r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труда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.- развивать логическое мышление, способствовать развитию воображения.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Д/игра </a:t>
                      </a:r>
                      <a:r>
                        <a:rPr lang="ru-RU" sz="1400" b="1" i="1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пазлы</a:t>
                      </a:r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собери «Часть и целое» </a:t>
                      </a:r>
                      <a:endParaRPr lang="ru-RU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</a:t>
                      </a:r>
                      <a:r>
                        <a:rPr lang="ru-RU" sz="1400" dirty="0" smtClean="0">
                          <a:solidFill>
                            <a:srgbClr val="333333"/>
                          </a:solidFill>
                          <a:effectLst/>
                          <a:latin typeface="Arial"/>
                          <a:ea typeface="Calibri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</a:rPr>
                        <a:t>Учить составлять целое изображение из 4-х частей; развивать мышление, речь, обогащать словарный запас.</a:t>
                      </a:r>
                      <a:r>
                        <a:rPr lang="ru-RU" sz="1400" dirty="0" smtClean="0">
                          <a:effectLst/>
                          <a:latin typeface="Arial"/>
                          <a:ea typeface="Calibri"/>
                        </a:rPr>
                        <a:t> 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выставка- конкурс «Дары осени»</a:t>
                      </a:r>
                      <a:endParaRPr lang="ru-RU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цель: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</a:rPr>
                        <a:t> Вовлечение воспитанников и родителей в творческую деятельность, связанную с созданием изделий и композиций из природного материала и овощей</a:t>
                      </a:r>
                      <a:r>
                        <a:rPr lang="ru-RU" sz="14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7254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30808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504" y="620688"/>
            <a:ext cx="885698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III этап. Творческий</a:t>
            </a:r>
            <a:endParaRPr lang="ru-RU" dirty="0"/>
          </a:p>
          <a:p>
            <a:r>
              <a:rPr lang="ru-RU" b="1" i="1" dirty="0"/>
              <a:t>вторник 20октябрь </a:t>
            </a:r>
            <a:endParaRPr lang="ru-RU" dirty="0"/>
          </a:p>
          <a:p>
            <a:r>
              <a:rPr lang="ru-RU" b="1" i="1" dirty="0"/>
              <a:t>Итоговое мероприятие:</a:t>
            </a:r>
            <a:endParaRPr lang="ru-RU" dirty="0"/>
          </a:p>
          <a:p>
            <a:r>
              <a:rPr lang="ru-RU" b="1" dirty="0"/>
              <a:t>Сценарий осеннего праздника для средней группы «Осень в гости приходи»</a:t>
            </a:r>
            <a:endParaRPr lang="ru-RU" dirty="0"/>
          </a:p>
          <a:p>
            <a:r>
              <a:rPr lang="ru-RU" b="1" dirty="0"/>
              <a:t>Описание материала:</a:t>
            </a:r>
            <a:r>
              <a:rPr lang="ru-RU" dirty="0"/>
              <a:t> сценарий праздника может быть полезен для музыкальных руководителей, воспитателей, работников дополнительного образования. Стихи воспитатели могут использовать в НОД. Материал предназначен для средних групп детского сада.</a:t>
            </a:r>
            <a:br>
              <a:rPr lang="ru-RU" dirty="0"/>
            </a:br>
            <a:r>
              <a:rPr lang="ru-RU" b="1" dirty="0"/>
              <a:t>Герои: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Дети:</a:t>
            </a:r>
            <a:r>
              <a:rPr lang="ru-RU" dirty="0"/>
              <a:t> Мишка, Белка, </a:t>
            </a:r>
            <a:r>
              <a:rPr lang="ru-RU" dirty="0" err="1"/>
              <a:t>Лесовичок</a:t>
            </a:r>
            <a:r>
              <a:rPr lang="ru-RU" dirty="0"/>
              <a:t>, Осень.</a:t>
            </a:r>
            <a:br>
              <a:rPr lang="ru-RU" dirty="0"/>
            </a:br>
            <a:r>
              <a:rPr lang="ru-RU" b="1" dirty="0"/>
              <a:t>Взрослые:</a:t>
            </a:r>
            <a:r>
              <a:rPr lang="ru-RU" dirty="0"/>
              <a:t> Ведущая.</a:t>
            </a:r>
          </a:p>
          <a:p>
            <a:r>
              <a:rPr lang="ru-RU" b="1" dirty="0"/>
              <a:t>Ход праздника</a:t>
            </a:r>
            <a:endParaRPr lang="ru-RU" dirty="0"/>
          </a:p>
          <a:p>
            <a:r>
              <a:rPr lang="ru-RU" b="1" i="1" dirty="0"/>
              <a:t>№1</a:t>
            </a:r>
            <a:r>
              <a:rPr lang="ru-RU" i="1" dirty="0"/>
              <a:t>Под музыку дети забегают в зал. Встают полукругом.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Ведущая: </a:t>
            </a:r>
            <a:r>
              <a:rPr lang="ru-RU" dirty="0"/>
              <a:t>Ребята, посмотрите, как красиво у нас в зале! Сегодня к нам в гости придёт Осень. Я знаю, что ребята знают много стихов об Осени, давайте гостям их почитаем.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497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098" y="0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5847" y="548680"/>
            <a:ext cx="399357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№ 1 Монтаж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Ребёнок 1:</a:t>
            </a:r>
            <a:r>
              <a:rPr lang="ru-RU" sz="1600" dirty="0"/>
              <a:t> Листья жёлтые в саду (Полина А)</a:t>
            </a:r>
            <a:br>
              <a:rPr lang="ru-RU" sz="1600" dirty="0"/>
            </a:br>
            <a:r>
              <a:rPr lang="ru-RU" sz="1600" dirty="0"/>
              <a:t>Ветер подметает.</a:t>
            </a:r>
            <a:br>
              <a:rPr lang="ru-RU" sz="1600" dirty="0"/>
            </a:br>
            <a:r>
              <a:rPr lang="ru-RU" sz="1600" dirty="0"/>
              <a:t>Это только раз в году-</a:t>
            </a:r>
            <a:br>
              <a:rPr lang="ru-RU" sz="1600" dirty="0"/>
            </a:br>
            <a:r>
              <a:rPr lang="ru-RU" sz="1600" dirty="0"/>
              <a:t>Осенью бывает.</a:t>
            </a:r>
            <a:br>
              <a:rPr lang="ru-RU" sz="1600" dirty="0"/>
            </a:br>
            <a:r>
              <a:rPr lang="ru-RU" sz="1600" b="1" dirty="0"/>
              <a:t>Ребёнок 2:</a:t>
            </a:r>
            <a:r>
              <a:rPr lang="ru-RU" sz="1600" dirty="0"/>
              <a:t> Снова осень, снова птицы (Д Полина)</a:t>
            </a:r>
            <a:br>
              <a:rPr lang="ru-RU" sz="1600" dirty="0"/>
            </a:br>
            <a:r>
              <a:rPr lang="ru-RU" sz="1600" dirty="0"/>
              <a:t>В тёплый край лететь спешат.</a:t>
            </a:r>
            <a:br>
              <a:rPr lang="ru-RU" sz="1600" dirty="0"/>
            </a:br>
            <a:r>
              <a:rPr lang="ru-RU" sz="1600" dirty="0"/>
              <a:t>И опять осенний праздник</a:t>
            </a:r>
            <a:br>
              <a:rPr lang="ru-RU" sz="1600" dirty="0"/>
            </a:br>
            <a:r>
              <a:rPr lang="ru-RU" sz="1600" dirty="0"/>
              <a:t>К нам приходит в детский сад.</a:t>
            </a:r>
            <a:br>
              <a:rPr lang="ru-RU" sz="1600" dirty="0"/>
            </a:br>
            <a:r>
              <a:rPr lang="ru-RU" sz="1600" b="1" dirty="0"/>
              <a:t>Ребёнок 3: </a:t>
            </a:r>
            <a:r>
              <a:rPr lang="ru-RU" sz="1600" dirty="0"/>
              <a:t>Листопад, листопад, (Яна К)</a:t>
            </a:r>
            <a:br>
              <a:rPr lang="ru-RU" sz="1600" dirty="0"/>
            </a:br>
            <a:r>
              <a:rPr lang="ru-RU" sz="1600" dirty="0"/>
              <a:t>Листья желтые летят.</a:t>
            </a:r>
            <a:br>
              <a:rPr lang="ru-RU" sz="1600" dirty="0"/>
            </a:br>
            <a:r>
              <a:rPr lang="ru-RU" sz="1600" dirty="0"/>
              <a:t>Желтый клен, желтый дуб,</a:t>
            </a:r>
            <a:br>
              <a:rPr lang="ru-RU" sz="1600" dirty="0"/>
            </a:br>
            <a:r>
              <a:rPr lang="ru-RU" sz="1600" dirty="0"/>
              <a:t>Желтый в небе солнца круг.</a:t>
            </a:r>
            <a:br>
              <a:rPr lang="ru-RU" sz="1600" dirty="0"/>
            </a:br>
            <a:r>
              <a:rPr lang="ru-RU" sz="1600" b="1" dirty="0"/>
              <a:t>Ребёнок 4:</a:t>
            </a:r>
            <a:r>
              <a:rPr lang="ru-RU" sz="1600" dirty="0"/>
              <a:t> Пышным сарафаном (Ж Виктор)</a:t>
            </a:r>
            <a:br>
              <a:rPr lang="ru-RU" sz="1600" dirty="0"/>
            </a:br>
            <a:r>
              <a:rPr lang="ru-RU" sz="1600" dirty="0"/>
              <a:t>Землю укрывая,</a:t>
            </a:r>
            <a:br>
              <a:rPr lang="ru-RU" sz="1600" dirty="0"/>
            </a:br>
            <a:r>
              <a:rPr lang="ru-RU" sz="1600" dirty="0"/>
              <a:t>В гости к нам шагает</a:t>
            </a:r>
            <a:br>
              <a:rPr lang="ru-RU" sz="1600" dirty="0"/>
            </a:br>
            <a:r>
              <a:rPr lang="ru-RU" sz="1600" dirty="0"/>
              <a:t>Осень золотая.</a:t>
            </a:r>
            <a:br>
              <a:rPr lang="ru-RU" sz="1600" dirty="0"/>
            </a:b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3402" y="548680"/>
            <a:ext cx="4572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/>
              <a:t>Ребёнок 5:</a:t>
            </a:r>
            <a:r>
              <a:rPr lang="ru-RU" sz="1600" dirty="0"/>
              <a:t> Праздник осень в лесу (И Эля)</a:t>
            </a:r>
            <a:br>
              <a:rPr lang="ru-RU" sz="1600" dirty="0"/>
            </a:br>
            <a:r>
              <a:rPr lang="ru-RU" sz="1600" dirty="0"/>
              <a:t>И светло и весело.</a:t>
            </a:r>
            <a:br>
              <a:rPr lang="ru-RU" sz="1600" dirty="0"/>
            </a:br>
            <a:r>
              <a:rPr lang="ru-RU" sz="1600" dirty="0"/>
              <a:t>Вот какие украшенья</a:t>
            </a:r>
            <a:br>
              <a:rPr lang="ru-RU" sz="1600" dirty="0"/>
            </a:br>
            <a:r>
              <a:rPr lang="ru-RU" sz="1600" dirty="0"/>
              <a:t>Осень здесь развесила.</a:t>
            </a:r>
            <a:br>
              <a:rPr lang="ru-RU" sz="1600" dirty="0"/>
            </a:br>
            <a:r>
              <a:rPr lang="ru-RU" sz="1600" b="1" dirty="0"/>
              <a:t>Ребёнок 6: </a:t>
            </a:r>
            <a:r>
              <a:rPr lang="ru-RU" sz="1600" dirty="0"/>
              <a:t>Летом было всё зелёным, (К Валерия)</a:t>
            </a:r>
            <a:br>
              <a:rPr lang="ru-RU" sz="1600" dirty="0"/>
            </a:br>
            <a:r>
              <a:rPr lang="ru-RU" sz="1600" dirty="0"/>
              <a:t>Ну, а нынче оглянись:</a:t>
            </a:r>
            <a:br>
              <a:rPr lang="ru-RU" sz="1600" dirty="0"/>
            </a:br>
            <a:r>
              <a:rPr lang="ru-RU" sz="1600" dirty="0"/>
              <a:t>Пожелтели листья клёна,</a:t>
            </a:r>
            <a:br>
              <a:rPr lang="ru-RU" sz="1600" dirty="0"/>
            </a:br>
            <a:r>
              <a:rPr lang="ru-RU" sz="1600" dirty="0"/>
              <a:t>Как фонарики зажглись!</a:t>
            </a:r>
            <a:br>
              <a:rPr lang="ru-RU" sz="1600" dirty="0"/>
            </a:br>
            <a:r>
              <a:rPr lang="ru-RU" sz="1600" b="1" dirty="0"/>
              <a:t>Ребёнок 7:</a:t>
            </a:r>
            <a:r>
              <a:rPr lang="ru-RU" sz="1600" dirty="0"/>
              <a:t> Превратила листья осень (К Настя)</a:t>
            </a:r>
            <a:br>
              <a:rPr lang="ru-RU" sz="1600" dirty="0"/>
            </a:br>
            <a:r>
              <a:rPr lang="ru-RU" sz="1600" dirty="0"/>
              <a:t>В красно-жёлтые огни,</a:t>
            </a:r>
            <a:br>
              <a:rPr lang="ru-RU" sz="1600" dirty="0"/>
            </a:br>
            <a:r>
              <a:rPr lang="ru-RU" sz="1600" dirty="0"/>
              <a:t>Постаралась очень-очень,</a:t>
            </a:r>
            <a:br>
              <a:rPr lang="ru-RU" sz="1600" dirty="0"/>
            </a:br>
            <a:r>
              <a:rPr lang="ru-RU" sz="1600" dirty="0"/>
              <a:t>Чтобы нравились они.</a:t>
            </a:r>
            <a:br>
              <a:rPr lang="ru-RU" sz="1600" dirty="0"/>
            </a:br>
            <a:r>
              <a:rPr lang="ru-RU" sz="1600" b="1" dirty="0"/>
              <a:t>Ребёнок 8: </a:t>
            </a:r>
            <a:r>
              <a:rPr lang="ru-RU" sz="1600" dirty="0"/>
              <a:t>Утром мы во двор идем, (Р. Настя)</a:t>
            </a:r>
            <a:br>
              <a:rPr lang="ru-RU" sz="1600" dirty="0"/>
            </a:br>
            <a:r>
              <a:rPr lang="ru-RU" sz="1600" dirty="0"/>
              <a:t>Листья сыплются дождем,</a:t>
            </a:r>
            <a:br>
              <a:rPr lang="ru-RU" sz="1600" dirty="0"/>
            </a:br>
            <a:r>
              <a:rPr lang="ru-RU" sz="1600" dirty="0"/>
              <a:t>Под ногами шелестят</a:t>
            </a:r>
            <a:br>
              <a:rPr lang="ru-RU" sz="1600" dirty="0"/>
            </a:br>
            <a:r>
              <a:rPr lang="ru-RU" sz="1600" dirty="0"/>
              <a:t>И летят, летят, летят.</a:t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81297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098" y="0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404664"/>
            <a:ext cx="9036496" cy="6283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ea typeface="Times New Roman"/>
                <a:cs typeface="Calibri"/>
              </a:rPr>
              <a:t>№ 2 Песня «Тётушка Осень»</a:t>
            </a: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> </a:t>
            </a:r>
            <a:r>
              <a:rPr lang="ru-RU" i="1" dirty="0">
                <a:solidFill>
                  <a:srgbClr val="000000"/>
                </a:solidFill>
                <a:ea typeface="Times New Roman"/>
                <a:cs typeface="Calibri"/>
              </a:rPr>
              <a:t>музыка и слова </a:t>
            </a:r>
            <a:r>
              <a:rPr lang="ru-RU" i="1" dirty="0" err="1">
                <a:solidFill>
                  <a:srgbClr val="000000"/>
                </a:solidFill>
                <a:ea typeface="Times New Roman"/>
                <a:cs typeface="Calibri"/>
              </a:rPr>
              <a:t>Н.Орловой</a:t>
            </a: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/>
            </a:r>
            <a:b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</a:br>
            <a:r>
              <a:rPr lang="ru-RU" i="1" dirty="0">
                <a:solidFill>
                  <a:srgbClr val="000000"/>
                </a:solidFill>
                <a:ea typeface="Times New Roman"/>
                <a:cs typeface="Calibri"/>
              </a:rPr>
              <a:t>Дети садятся на стульчики.</a:t>
            </a: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/>
            </a:r>
            <a:b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</a:br>
            <a:r>
              <a:rPr lang="ru-RU" b="1" dirty="0">
                <a:solidFill>
                  <a:srgbClr val="000000"/>
                </a:solidFill>
                <a:ea typeface="Times New Roman"/>
                <a:cs typeface="Calibri"/>
              </a:rPr>
              <a:t>Ведущая: </a:t>
            </a: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>Листком сейчас махнем в лес осенний попадём.</a:t>
            </a:r>
            <a:b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</a:b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>Вот и оказались мы с вами ребята в осеннем лесу. Вот так чудеса! Прислушайтесь,</a:t>
            </a:r>
            <a:b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</a:b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>это чьи-то шаги.</a:t>
            </a:r>
            <a:b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</a:br>
            <a:r>
              <a:rPr lang="ru-RU" i="1" dirty="0">
                <a:solidFill>
                  <a:srgbClr val="000000"/>
                </a:solidFill>
                <a:ea typeface="Times New Roman"/>
                <a:cs typeface="Calibri"/>
              </a:rPr>
              <a:t>№3.Под музыку появляется </a:t>
            </a:r>
            <a:r>
              <a:rPr lang="ru-RU" i="1" dirty="0" err="1">
                <a:solidFill>
                  <a:srgbClr val="000000"/>
                </a:solidFill>
                <a:ea typeface="Times New Roman"/>
                <a:cs typeface="Calibri"/>
              </a:rPr>
              <a:t>Лесовичок</a:t>
            </a:r>
            <a:r>
              <a:rPr lang="ru-RU" i="1" dirty="0">
                <a:solidFill>
                  <a:srgbClr val="000000"/>
                </a:solidFill>
                <a:ea typeface="Times New Roman"/>
                <a:cs typeface="Calibri"/>
              </a:rPr>
              <a:t>.(Даня </a:t>
            </a:r>
            <a:r>
              <a:rPr lang="ru-RU" i="1" dirty="0" err="1">
                <a:solidFill>
                  <a:srgbClr val="000000"/>
                </a:solidFill>
                <a:ea typeface="Times New Roman"/>
                <a:cs typeface="Calibri"/>
              </a:rPr>
              <a:t>Томшин</a:t>
            </a:r>
            <a:r>
              <a:rPr lang="ru-RU" i="1" dirty="0">
                <a:solidFill>
                  <a:srgbClr val="000000"/>
                </a:solidFill>
                <a:ea typeface="Times New Roman"/>
                <a:cs typeface="Calibri"/>
              </a:rPr>
              <a:t>)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ea typeface="Times New Roman"/>
                <a:cs typeface="Calibri"/>
              </a:rPr>
              <a:t>Ведущая: </a:t>
            </a: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>Ребятки, посмотрите, это же Старичок-</a:t>
            </a:r>
            <a:r>
              <a:rPr lang="ru-RU" dirty="0" err="1">
                <a:solidFill>
                  <a:srgbClr val="000000"/>
                </a:solidFill>
                <a:ea typeface="Times New Roman"/>
                <a:cs typeface="Calibri"/>
              </a:rPr>
              <a:t>лесовичок</a:t>
            </a: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>.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err="1">
                <a:solidFill>
                  <a:srgbClr val="000000"/>
                </a:solidFill>
                <a:ea typeface="Times New Roman"/>
                <a:cs typeface="Calibri"/>
              </a:rPr>
              <a:t>Лесовичок</a:t>
            </a:r>
            <a:r>
              <a:rPr lang="ru-RU" b="1" dirty="0">
                <a:solidFill>
                  <a:srgbClr val="000000"/>
                </a:solidFill>
                <a:ea typeface="Times New Roman"/>
                <a:cs typeface="Calibri"/>
              </a:rPr>
              <a:t> </a:t>
            </a:r>
            <a:r>
              <a:rPr lang="ru-RU" i="1" dirty="0">
                <a:solidFill>
                  <a:srgbClr val="000000"/>
                </a:solidFill>
                <a:ea typeface="Times New Roman"/>
                <a:cs typeface="Calibri"/>
              </a:rPr>
              <a:t>(Даня </a:t>
            </a:r>
            <a:r>
              <a:rPr lang="ru-RU" i="1" dirty="0" err="1">
                <a:solidFill>
                  <a:srgbClr val="000000"/>
                </a:solidFill>
                <a:ea typeface="Times New Roman"/>
                <a:cs typeface="Calibri"/>
              </a:rPr>
              <a:t>Томшин</a:t>
            </a:r>
            <a:r>
              <a:rPr lang="ru-RU" i="1" dirty="0">
                <a:solidFill>
                  <a:srgbClr val="000000"/>
                </a:solidFill>
                <a:ea typeface="Times New Roman"/>
                <a:cs typeface="Calibri"/>
              </a:rPr>
              <a:t>)</a:t>
            </a:r>
            <a:r>
              <a:rPr lang="ru-RU" b="1" dirty="0">
                <a:solidFill>
                  <a:srgbClr val="000000"/>
                </a:solidFill>
                <a:ea typeface="Times New Roman"/>
                <a:cs typeface="Calibri"/>
              </a:rPr>
              <a:t> :</a:t>
            </a: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> Я, ребята, старичок, Старичок-</a:t>
            </a:r>
            <a:r>
              <a:rPr lang="ru-RU" dirty="0" err="1">
                <a:solidFill>
                  <a:srgbClr val="000000"/>
                </a:solidFill>
                <a:ea typeface="Times New Roman"/>
                <a:cs typeface="Calibri"/>
              </a:rPr>
              <a:t>лесовичок</a:t>
            </a: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>.</a:t>
            </a:r>
            <a:b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</a:br>
            <a:r>
              <a:rPr lang="ru-RU" dirty="0">
                <a:solidFill>
                  <a:srgbClr val="000000"/>
                </a:solidFill>
                <a:ea typeface="Times New Roman"/>
                <a:cs typeface="Calibri"/>
              </a:rPr>
              <a:t>Целый день в лесу брожу, за порядком я слежу.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solidFill>
                  <a:srgbClr val="000000"/>
                </a:solidFill>
                <a:ea typeface="Times New Roman"/>
              </a:rPr>
              <a:t>Сколько в лесу листочков: красных, жёлтых, оранжевых. Может быть мы их соберём?</a:t>
            </a:r>
            <a:br>
              <a:rPr lang="ru-RU" dirty="0">
                <a:solidFill>
                  <a:srgbClr val="000000"/>
                </a:solidFill>
                <a:ea typeface="Times New Roman"/>
              </a:rPr>
            </a:br>
            <a:r>
              <a:rPr lang="ru-RU" b="1" dirty="0">
                <a:solidFill>
                  <a:srgbClr val="000000"/>
                </a:solidFill>
                <a:ea typeface="Times New Roman"/>
              </a:rPr>
              <a:t>Ведущая: 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И получатся у нас разноцветные осенние букеты. Когда Осень придет, мы их ей подарим.</a:t>
            </a:r>
            <a:br>
              <a:rPr lang="ru-RU" dirty="0">
                <a:solidFill>
                  <a:srgbClr val="000000"/>
                </a:solidFill>
                <a:ea typeface="Times New Roman"/>
              </a:rPr>
            </a:br>
            <a:r>
              <a:rPr lang="ru-RU" b="1" dirty="0">
                <a:solidFill>
                  <a:srgbClr val="000000"/>
                </a:solidFill>
                <a:ea typeface="Times New Roman"/>
              </a:rPr>
              <a:t>№ 4 Игра «Соберём осенний букет Осени»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 </a:t>
            </a:r>
            <a:r>
              <a:rPr lang="ru-RU" i="1" dirty="0">
                <a:solidFill>
                  <a:srgbClr val="000000"/>
                </a:solidFill>
                <a:ea typeface="Times New Roman"/>
              </a:rPr>
              <a:t>(3 цвета)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ea typeface="Times New Roman"/>
              </a:rPr>
            </a:br>
            <a:r>
              <a:rPr lang="ru-RU" b="1" dirty="0" err="1">
                <a:solidFill>
                  <a:srgbClr val="000000"/>
                </a:solidFill>
                <a:ea typeface="Times New Roman"/>
              </a:rPr>
              <a:t>Лесовичок</a:t>
            </a:r>
            <a:r>
              <a:rPr lang="ru-RU" b="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i="1" dirty="0">
                <a:solidFill>
                  <a:srgbClr val="000000"/>
                </a:solidFill>
                <a:ea typeface="Times New Roman"/>
              </a:rPr>
              <a:t>(Даня </a:t>
            </a:r>
            <a:r>
              <a:rPr lang="ru-RU" i="1" dirty="0" err="1">
                <a:solidFill>
                  <a:srgbClr val="000000"/>
                </a:solidFill>
                <a:ea typeface="Times New Roman"/>
              </a:rPr>
              <a:t>Томшин</a:t>
            </a:r>
            <a:r>
              <a:rPr lang="ru-RU" i="1" dirty="0">
                <a:solidFill>
                  <a:srgbClr val="000000"/>
                </a:solidFill>
                <a:ea typeface="Times New Roman"/>
              </a:rPr>
              <a:t>)</a:t>
            </a:r>
            <a:r>
              <a:rPr lang="ru-RU" b="1" dirty="0">
                <a:solidFill>
                  <a:srgbClr val="000000"/>
                </a:solidFill>
                <a:ea typeface="Times New Roman"/>
              </a:rPr>
              <a:t> :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 Спасибо вам ребятки, что собрали букеты Осени. Да какие красивые.</a:t>
            </a:r>
            <a:br>
              <a:rPr lang="ru-RU" dirty="0">
                <a:solidFill>
                  <a:srgbClr val="000000"/>
                </a:solidFill>
                <a:ea typeface="Times New Roman"/>
              </a:rPr>
            </a:br>
            <a:r>
              <a:rPr lang="ru-RU" b="1" dirty="0">
                <a:solidFill>
                  <a:srgbClr val="000000"/>
                </a:solidFill>
                <a:ea typeface="Times New Roman"/>
              </a:rPr>
              <a:t>Ведущая: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 Листочки в руки мы возьмёт и танцевать с ними пойдём. Вставайте ребята на танец с листочками.</a:t>
            </a:r>
            <a:br>
              <a:rPr lang="ru-RU" dirty="0">
                <a:solidFill>
                  <a:srgbClr val="000000"/>
                </a:solidFill>
                <a:ea typeface="Times New Roman"/>
              </a:rPr>
            </a:br>
            <a:r>
              <a:rPr lang="ru-RU" b="1" dirty="0">
                <a:solidFill>
                  <a:srgbClr val="000000"/>
                </a:solidFill>
                <a:ea typeface="Times New Roman"/>
              </a:rPr>
              <a:t>№ 5Танец с листочками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 </a:t>
            </a:r>
            <a:r>
              <a:rPr lang="ru-RU" i="1" dirty="0" err="1">
                <a:solidFill>
                  <a:srgbClr val="000000"/>
                </a:solidFill>
                <a:ea typeface="Times New Roman"/>
              </a:rPr>
              <a:t>А.Чугайкина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ea typeface="Times New Roman"/>
              </a:rPr>
            </a:br>
            <a:r>
              <a:rPr lang="ru-RU" b="1" dirty="0" err="1">
                <a:solidFill>
                  <a:srgbClr val="000000"/>
                </a:solidFill>
                <a:ea typeface="Times New Roman"/>
              </a:rPr>
              <a:t>Лесовичок</a:t>
            </a:r>
            <a:r>
              <a:rPr lang="ru-RU" b="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i="1" dirty="0">
                <a:solidFill>
                  <a:srgbClr val="000000"/>
                </a:solidFill>
                <a:ea typeface="Times New Roman"/>
              </a:rPr>
              <a:t>(Даня </a:t>
            </a:r>
            <a:r>
              <a:rPr lang="ru-RU" i="1" dirty="0" err="1">
                <a:solidFill>
                  <a:srgbClr val="000000"/>
                </a:solidFill>
                <a:ea typeface="Times New Roman"/>
              </a:rPr>
              <a:t>Томшин</a:t>
            </a:r>
            <a:r>
              <a:rPr lang="ru-RU" i="1" dirty="0">
                <a:solidFill>
                  <a:srgbClr val="000000"/>
                </a:solidFill>
                <a:ea typeface="Times New Roman"/>
              </a:rPr>
              <a:t>)</a:t>
            </a:r>
            <a:r>
              <a:rPr lang="ru-RU" b="1" dirty="0">
                <a:solidFill>
                  <a:srgbClr val="000000"/>
                </a:solidFill>
                <a:ea typeface="Times New Roman"/>
              </a:rPr>
              <a:t>: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 Какой красивый танец. Жаль этого танца сама красавица Осень не видела. Вот бы обрадовалась.</a:t>
            </a:r>
            <a:br>
              <a:rPr lang="ru-RU" dirty="0">
                <a:solidFill>
                  <a:srgbClr val="000000"/>
                </a:solidFill>
                <a:ea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044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098" y="0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7016" y="476672"/>
            <a:ext cx="885698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Ведущая: </a:t>
            </a:r>
            <a:r>
              <a:rPr lang="ru-RU" dirty="0" err="1"/>
              <a:t>Лесовичок</a:t>
            </a:r>
            <a:r>
              <a:rPr lang="ru-RU" dirty="0"/>
              <a:t>, а когда же мы её встретим?</a:t>
            </a:r>
            <a:br>
              <a:rPr lang="ru-RU" dirty="0"/>
            </a:br>
            <a:r>
              <a:rPr lang="ru-RU" dirty="0" err="1"/>
              <a:t>Лесовичок</a:t>
            </a:r>
            <a:r>
              <a:rPr lang="ru-RU" dirty="0"/>
              <a:t> </a:t>
            </a:r>
            <a:r>
              <a:rPr lang="ru-RU" i="1" dirty="0"/>
              <a:t>(Даня </a:t>
            </a:r>
            <a:r>
              <a:rPr lang="ru-RU" i="1" dirty="0" err="1"/>
              <a:t>Томшин</a:t>
            </a:r>
            <a:r>
              <a:rPr lang="ru-RU" i="1" dirty="0"/>
              <a:t>)</a:t>
            </a:r>
            <a:r>
              <a:rPr lang="ru-RU" dirty="0"/>
              <a:t> : Скоро, скоро. Она пока лес украшает, дел у неё много. А давайте мы по лесным тропинкам прогуляемся, только будьте внимательны, повторяйте движения за мной.</a:t>
            </a:r>
            <a:br>
              <a:rPr lang="ru-RU" dirty="0"/>
            </a:br>
            <a:r>
              <a:rPr lang="ru-RU" b="1" dirty="0"/>
              <a:t>№ 6 Хоровод с </a:t>
            </a:r>
            <a:r>
              <a:rPr lang="ru-RU" b="1" dirty="0" err="1"/>
              <a:t>Лесовичком</a:t>
            </a:r>
            <a:r>
              <a:rPr lang="ru-RU" b="1" dirty="0"/>
              <a:t> </a:t>
            </a:r>
            <a:r>
              <a:rPr lang="ru-RU" i="1" dirty="0"/>
              <a:t>(песню Старичок-</a:t>
            </a:r>
            <a:r>
              <a:rPr lang="ru-RU" i="1" dirty="0" err="1"/>
              <a:t>Лесовичок</a:t>
            </a:r>
            <a:r>
              <a:rPr lang="ru-RU" i="1" dirty="0"/>
              <a:t> поёт Дарья </a:t>
            </a:r>
            <a:r>
              <a:rPr lang="ru-RU" i="1" dirty="0" err="1"/>
              <a:t>Подгайко</a:t>
            </a:r>
            <a:r>
              <a:rPr lang="ru-RU" i="1" dirty="0"/>
              <a:t> - музыка </a:t>
            </a:r>
            <a:r>
              <a:rPr lang="ru-RU" i="1" dirty="0" err="1"/>
              <a:t>Парфенюка</a:t>
            </a:r>
            <a:r>
              <a:rPr lang="ru-RU" i="1" dirty="0"/>
              <a:t>) по показу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err="1"/>
              <a:t>Лесовичок</a:t>
            </a:r>
            <a:r>
              <a:rPr lang="ru-RU" b="1" dirty="0"/>
              <a:t> </a:t>
            </a:r>
            <a:r>
              <a:rPr lang="ru-RU" i="1" dirty="0"/>
              <a:t>(Даня </a:t>
            </a:r>
            <a:r>
              <a:rPr lang="ru-RU" i="1" dirty="0" err="1"/>
              <a:t>Томшин</a:t>
            </a:r>
            <a:r>
              <a:rPr lang="ru-RU" i="1" dirty="0"/>
              <a:t>)</a:t>
            </a:r>
            <a:r>
              <a:rPr lang="ru-RU" b="1" dirty="0"/>
              <a:t> : </a:t>
            </a:r>
            <a:r>
              <a:rPr lang="ru-RU" dirty="0"/>
              <a:t>Слышите ребята? Это Осень своих лесных помощников к нам на встречу отправила. Пойду их встречать.</a:t>
            </a:r>
            <a:br>
              <a:rPr lang="ru-RU" dirty="0"/>
            </a:br>
            <a:r>
              <a:rPr lang="ru-RU" i="1" dirty="0"/>
              <a:t>Под музыку </a:t>
            </a:r>
            <a:r>
              <a:rPr lang="ru-RU" i="1" dirty="0" err="1"/>
              <a:t>Лесовичок</a:t>
            </a:r>
            <a:r>
              <a:rPr lang="ru-RU" i="1" dirty="0"/>
              <a:t> уходит.</a:t>
            </a:r>
            <a:r>
              <a:rPr lang="ru-RU" b="1" i="1" dirty="0"/>
              <a:t>№7</a:t>
            </a:r>
            <a:r>
              <a:rPr lang="ru-RU" i="1" dirty="0"/>
              <a:t> Под музыку входит Мишка. (Лебедев Костя)</a:t>
            </a:r>
            <a:endParaRPr lang="ru-RU" dirty="0"/>
          </a:p>
          <a:p>
            <a:r>
              <a:rPr lang="ru-RU" b="1" dirty="0"/>
              <a:t>Ведущая: </a:t>
            </a:r>
            <a:r>
              <a:rPr lang="ru-RU" dirty="0"/>
              <a:t>Здравствуй, </a:t>
            </a:r>
            <a:r>
              <a:rPr lang="ru-RU" dirty="0" err="1"/>
              <a:t>Мишенька</a:t>
            </a:r>
            <a:r>
              <a:rPr lang="ru-RU" dirty="0"/>
              <a:t>-Медведь.</a:t>
            </a:r>
            <a:br>
              <a:rPr lang="ru-RU" dirty="0"/>
            </a:br>
            <a:r>
              <a:rPr lang="ru-RU" b="1" dirty="0"/>
              <a:t>Мишка </a:t>
            </a:r>
            <a:r>
              <a:rPr lang="ru-RU" i="1" dirty="0"/>
              <a:t>(Лебедев Костя)</a:t>
            </a:r>
            <a:r>
              <a:rPr lang="ru-RU" b="1" dirty="0"/>
              <a:t> </a:t>
            </a:r>
            <a:r>
              <a:rPr lang="ru-RU" dirty="0"/>
              <a:t>: Здравствуйте, ребята!</a:t>
            </a:r>
            <a:br>
              <a:rPr lang="ru-RU" dirty="0"/>
            </a:br>
            <a:r>
              <a:rPr lang="ru-RU" dirty="0"/>
              <a:t>Я лохматый бурый мишка</a:t>
            </a:r>
            <a:br>
              <a:rPr lang="ru-RU" dirty="0"/>
            </a:br>
            <a:r>
              <a:rPr lang="ru-RU" dirty="0"/>
              <a:t>Я пришёл к вам ребятишки,</a:t>
            </a:r>
            <a:br>
              <a:rPr lang="ru-RU" dirty="0"/>
            </a:br>
            <a:r>
              <a:rPr lang="ru-RU" dirty="0"/>
              <a:t>Песни петь и веселиться,</a:t>
            </a:r>
            <a:br>
              <a:rPr lang="ru-RU" dirty="0"/>
            </a:br>
            <a:r>
              <a:rPr lang="ru-RU" dirty="0"/>
              <a:t>Чтобы с вами подружиться.</a:t>
            </a:r>
            <a:br>
              <a:rPr lang="ru-RU" dirty="0"/>
            </a:br>
            <a:r>
              <a:rPr lang="ru-RU" b="1" dirty="0"/>
              <a:t>Ведущая: </a:t>
            </a:r>
            <a:r>
              <a:rPr lang="ru-RU" dirty="0"/>
              <a:t>Мишка, наши ребята, очень любят веселиться. И танцевать, и песни петь, и играть. Хочешь с нами поиграть?</a:t>
            </a:r>
            <a:br>
              <a:rPr lang="ru-RU" dirty="0"/>
            </a:br>
            <a:r>
              <a:rPr lang="ru-RU" b="1" dirty="0"/>
              <a:t>Мишка</a:t>
            </a:r>
            <a:r>
              <a:rPr lang="ru-RU" dirty="0"/>
              <a:t>: Играть я люблю.</a:t>
            </a:r>
            <a:br>
              <a:rPr lang="ru-RU" dirty="0"/>
            </a:br>
            <a:r>
              <a:rPr lang="ru-RU" b="1" dirty="0"/>
              <a:t>№ 8 Игра с Мишкой «По тропинке, по дорожке»</a:t>
            </a:r>
            <a:r>
              <a:rPr lang="ru-RU" dirty="0"/>
              <a:t> </a:t>
            </a:r>
            <a:r>
              <a:rPr lang="ru-RU" i="1" dirty="0"/>
              <a:t>музыка и слова Л.А. </a:t>
            </a:r>
            <a:r>
              <a:rPr lang="ru-RU" i="1" dirty="0" err="1"/>
              <a:t>Олифировой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536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098" y="0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97346"/>
            <a:ext cx="903649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Ведущая: </a:t>
            </a:r>
            <a:r>
              <a:rPr lang="ru-RU" dirty="0"/>
              <a:t>Мишка тебе понравилось с ребятками играть?</a:t>
            </a:r>
            <a:br>
              <a:rPr lang="ru-RU" dirty="0"/>
            </a:br>
            <a:r>
              <a:rPr lang="ru-RU" b="1" dirty="0"/>
              <a:t>Мишка </a:t>
            </a:r>
            <a:r>
              <a:rPr lang="ru-RU" i="1" dirty="0"/>
              <a:t>(Лебедев Костя)</a:t>
            </a:r>
            <a:r>
              <a:rPr lang="ru-RU" b="1" dirty="0"/>
              <a:t> :</a:t>
            </a:r>
            <a:r>
              <a:rPr lang="ru-RU" dirty="0"/>
              <a:t> Очень понравилось. Ну а теперь мне пора домой бежать, меня мама в берлоге ждёт. До свидания, ребята. </a:t>
            </a:r>
            <a:r>
              <a:rPr lang="ru-RU" i="1" dirty="0"/>
              <a:t>Под музыку Мишка уходит.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Ведущая: </a:t>
            </a:r>
            <a:r>
              <a:rPr lang="ru-RU" dirty="0"/>
              <a:t>А к нам на лесную полянку ещё кто-то бежит? Посмотрите.</a:t>
            </a:r>
          </a:p>
          <a:p>
            <a:r>
              <a:rPr lang="ru-RU" i="1" dirty="0"/>
              <a:t>№9.Под музыку выбегает Белочка, держа в руках короб с шишками и грибами.(Кира Ш.)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Белка </a:t>
            </a:r>
            <a:r>
              <a:rPr lang="ru-RU" i="1" dirty="0"/>
              <a:t>.(Кира Ш.)</a:t>
            </a:r>
            <a:r>
              <a:rPr lang="ru-RU" b="1" dirty="0"/>
              <a:t> :</a:t>
            </a:r>
            <a:r>
              <a:rPr lang="ru-RU" dirty="0"/>
              <a:t> Я белочка-резвушка, шутница, хохотушка</a:t>
            </a:r>
            <a:br>
              <a:rPr lang="ru-RU" dirty="0"/>
            </a:br>
            <a:r>
              <a:rPr lang="ru-RU" dirty="0"/>
              <a:t>Трудиться мне не лень, скачу я целый день.</a:t>
            </a:r>
            <a:br>
              <a:rPr lang="ru-RU" dirty="0"/>
            </a:br>
            <a:r>
              <a:rPr lang="ru-RU" b="1" dirty="0"/>
              <a:t>Ведущая: </a:t>
            </a:r>
            <a:r>
              <a:rPr lang="ru-RU" dirty="0"/>
              <a:t>А что у тебя в коробе, Белочка?</a:t>
            </a:r>
            <a:br>
              <a:rPr lang="ru-RU" dirty="0"/>
            </a:br>
            <a:r>
              <a:rPr lang="ru-RU" b="1" dirty="0"/>
              <a:t>Белка:</a:t>
            </a:r>
            <a:r>
              <a:rPr lang="ru-RU" dirty="0"/>
              <a:t> В моём коробе шишки и грибы.</a:t>
            </a:r>
            <a:br>
              <a:rPr lang="ru-RU" dirty="0"/>
            </a:br>
            <a:r>
              <a:rPr lang="ru-RU" b="1" dirty="0"/>
              <a:t>Ведущая: </a:t>
            </a:r>
            <a:r>
              <a:rPr lang="ru-RU" dirty="0"/>
              <a:t>Давай посмотрим. </a:t>
            </a:r>
            <a:r>
              <a:rPr lang="ru-RU" i="1" dirty="0"/>
              <a:t>(Смотрит)</a:t>
            </a:r>
            <a:r>
              <a:rPr lang="ru-RU" dirty="0"/>
              <a:t> А зачем же ты грибы и шишки вместе сложила? Так все запасы можно испортить. Не расстраивайся, Белочка сейчас дети тебе помогут. Быстро разберут шишки и грибы.</a:t>
            </a:r>
            <a:br>
              <a:rPr lang="ru-RU" dirty="0"/>
            </a:br>
            <a:r>
              <a:rPr lang="ru-RU" b="1" dirty="0"/>
              <a:t>№ 4.Аттракцион «Разбери шишки и грибы»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Белочка </a:t>
            </a:r>
            <a:r>
              <a:rPr lang="ru-RU" i="1" dirty="0"/>
              <a:t>(Кира Ш.)</a:t>
            </a:r>
            <a:r>
              <a:rPr lang="ru-RU" b="1" dirty="0"/>
              <a:t> :</a:t>
            </a:r>
            <a:r>
              <a:rPr lang="ru-RU" dirty="0"/>
              <a:t> Спасибо вам ребята за помощь. Теперь мои осенние запасы в порядке и мне бежать домой надо. До свиданья, ребята.</a:t>
            </a:r>
            <a:br>
              <a:rPr lang="ru-RU" dirty="0"/>
            </a:br>
            <a:r>
              <a:rPr lang="ru-RU" b="1" dirty="0"/>
              <a:t>Ведущая: </a:t>
            </a:r>
            <a:r>
              <a:rPr lang="ru-RU" dirty="0"/>
              <a:t>До свиданья, Белочка.</a:t>
            </a:r>
            <a:br>
              <a:rPr lang="ru-RU" dirty="0"/>
            </a:br>
            <a:r>
              <a:rPr lang="ru-RU" b="1" dirty="0" err="1"/>
              <a:t>Лесовичок</a:t>
            </a:r>
            <a:r>
              <a:rPr lang="ru-RU" b="1" dirty="0"/>
              <a:t> </a:t>
            </a:r>
            <a:r>
              <a:rPr lang="ru-RU" i="1" dirty="0"/>
              <a:t>(Даня </a:t>
            </a:r>
            <a:r>
              <a:rPr lang="ru-RU" i="1" dirty="0" err="1"/>
              <a:t>Томшин</a:t>
            </a:r>
            <a:r>
              <a:rPr lang="ru-RU" i="1" dirty="0"/>
              <a:t>)</a:t>
            </a:r>
            <a:r>
              <a:rPr lang="ru-RU" b="1" dirty="0"/>
              <a:t> : </a:t>
            </a:r>
            <a:r>
              <a:rPr lang="ru-RU" dirty="0"/>
              <a:t>Ваши приключения ещё не закончились, а нам с Белочкой нужно отправляться по своим лесным делам. До свидания.</a:t>
            </a:r>
            <a:br>
              <a:rPr lang="ru-RU" dirty="0"/>
            </a:br>
            <a:r>
              <a:rPr lang="ru-RU" b="1" i="1" dirty="0"/>
              <a:t>№3</a:t>
            </a:r>
            <a:r>
              <a:rPr lang="ru-RU" i="1" dirty="0"/>
              <a:t> Под музыку </a:t>
            </a:r>
            <a:r>
              <a:rPr lang="ru-RU" i="1" dirty="0" err="1"/>
              <a:t>Лесовичок</a:t>
            </a:r>
            <a:r>
              <a:rPr lang="ru-RU" i="1" dirty="0"/>
              <a:t> и Белка уходят.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Ведущая: </a:t>
            </a:r>
            <a:r>
              <a:rPr lang="ru-RU" dirty="0"/>
              <a:t>Ребята, а вы знаете, что осенью часто бывают дождик. Наши дети знают стихи про дождик. Выходите …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8544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098" y="0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97346"/>
            <a:ext cx="453650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Ребёнок 1:</a:t>
            </a:r>
            <a:r>
              <a:rPr lang="ru-RU" dirty="0"/>
              <a:t> Льет холодный дождик (Юля ш)</a:t>
            </a:r>
            <a:br>
              <a:rPr lang="ru-RU" dirty="0"/>
            </a:br>
            <a:r>
              <a:rPr lang="ru-RU" dirty="0"/>
              <a:t>Вечером и днем,</a:t>
            </a:r>
            <a:br>
              <a:rPr lang="ru-RU" dirty="0"/>
            </a:br>
            <a:r>
              <a:rPr lang="ru-RU" dirty="0"/>
              <a:t>Мокрые деревья</a:t>
            </a:r>
            <a:br>
              <a:rPr lang="ru-RU" dirty="0"/>
            </a:br>
            <a:r>
              <a:rPr lang="ru-RU" dirty="0"/>
              <a:t>Под моим окном.</a:t>
            </a:r>
            <a:br>
              <a:rPr lang="ru-RU" dirty="0"/>
            </a:br>
            <a:r>
              <a:rPr lang="ru-RU" b="1" dirty="0"/>
              <a:t>Ребёнок 2: </a:t>
            </a:r>
            <a:r>
              <a:rPr lang="ru-RU" dirty="0"/>
              <a:t>Первые дождинки (Коля. Р)</a:t>
            </a:r>
            <a:br>
              <a:rPr lang="ru-RU" dirty="0"/>
            </a:br>
            <a:r>
              <a:rPr lang="ru-RU" dirty="0"/>
              <a:t>Капают на крыши.</a:t>
            </a:r>
            <a:br>
              <a:rPr lang="ru-RU" dirty="0"/>
            </a:br>
            <a:r>
              <a:rPr lang="ru-RU" dirty="0"/>
              <a:t>Дождь пошел сильнее,</a:t>
            </a:r>
            <a:br>
              <a:rPr lang="ru-RU" dirty="0"/>
            </a:br>
            <a:r>
              <a:rPr lang="ru-RU" dirty="0"/>
              <a:t>А потом по тише.</a:t>
            </a:r>
          </a:p>
          <a:p>
            <a:r>
              <a:rPr lang="ru-RU" b="1" i="1" dirty="0"/>
              <a:t>№10.</a:t>
            </a:r>
            <a:r>
              <a:rPr lang="ru-RU" i="1" dirty="0"/>
              <a:t> Под музыку заходит Осень.</a:t>
            </a:r>
            <a:endParaRPr lang="ru-RU" dirty="0"/>
          </a:p>
          <a:p>
            <a:r>
              <a:rPr lang="ru-RU" b="1" dirty="0"/>
              <a:t>Осень: </a:t>
            </a:r>
            <a:r>
              <a:rPr lang="ru-RU" dirty="0"/>
              <a:t>Я – Осень золотая, (Ангелина М)</a:t>
            </a:r>
            <a:br>
              <a:rPr lang="ru-RU" dirty="0"/>
            </a:br>
            <a:r>
              <a:rPr lang="ru-RU" dirty="0"/>
              <a:t>К вам пришла опять,</a:t>
            </a:r>
            <a:br>
              <a:rPr lang="ru-RU" dirty="0"/>
            </a:br>
            <a:r>
              <a:rPr lang="ru-RU" dirty="0"/>
              <a:t>Багряной, желтой краской</a:t>
            </a:r>
            <a:br>
              <a:rPr lang="ru-RU" dirty="0"/>
            </a:br>
            <a:r>
              <a:rPr lang="ru-RU" dirty="0"/>
              <a:t>Я буду рисовать.</a:t>
            </a:r>
            <a:br>
              <a:rPr lang="ru-RU" dirty="0"/>
            </a:br>
            <a:r>
              <a:rPr lang="ru-RU" dirty="0"/>
              <a:t>Хожу я по тропинкам,</a:t>
            </a:r>
            <a:br>
              <a:rPr lang="ru-RU" dirty="0"/>
            </a:br>
            <a:r>
              <a:rPr lang="ru-RU" dirty="0"/>
              <a:t>Хожу не торопясь.</a:t>
            </a:r>
            <a:br>
              <a:rPr lang="ru-RU" dirty="0"/>
            </a:br>
            <a:r>
              <a:rPr lang="ru-RU" dirty="0"/>
              <a:t>А листья золотые</a:t>
            </a:r>
            <a:br>
              <a:rPr lang="ru-RU" dirty="0"/>
            </a:br>
            <a:r>
              <a:rPr lang="ru-RU" dirty="0"/>
              <a:t>Летят, летят, кружась.</a:t>
            </a:r>
            <a:br>
              <a:rPr lang="ru-RU" dirty="0"/>
            </a:br>
            <a:r>
              <a:rPr lang="ru-RU" b="1" dirty="0"/>
              <a:t>Дети:</a:t>
            </a:r>
            <a:r>
              <a:rPr lang="ru-RU" dirty="0"/>
              <a:t> 1.Осень ждали целый год, (Д. Алеша)</a:t>
            </a:r>
            <a:br>
              <a:rPr lang="ru-RU" dirty="0"/>
            </a:br>
            <a:r>
              <a:rPr lang="ru-RU" dirty="0"/>
              <a:t>Вот настал её черёд!</a:t>
            </a:r>
          </a:p>
          <a:p>
            <a:r>
              <a:rPr lang="ru-RU" dirty="0"/>
              <a:t>2. Осень, осень, не спеши (Катя С.)</a:t>
            </a:r>
            <a:br>
              <a:rPr lang="ru-RU" dirty="0"/>
            </a:br>
            <a:r>
              <a:rPr lang="ru-RU" dirty="0"/>
              <a:t>И с дождями подожди!</a:t>
            </a:r>
            <a:br>
              <a:rPr lang="ru-RU" dirty="0"/>
            </a:br>
            <a:r>
              <a:rPr lang="ru-RU" dirty="0"/>
              <a:t>Дай ещё нам лета,</a:t>
            </a:r>
            <a:br>
              <a:rPr lang="ru-RU" dirty="0"/>
            </a:br>
            <a:r>
              <a:rPr lang="ru-RU" dirty="0"/>
              <a:t>Солнышка и света.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889844"/>
            <a:ext cx="40679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Осень: </a:t>
            </a:r>
            <a:r>
              <a:rPr lang="ru-RU" dirty="0"/>
              <a:t>Я пришла сегодня дети</a:t>
            </a:r>
            <a:br>
              <a:rPr lang="ru-RU" dirty="0"/>
            </a:br>
            <a:r>
              <a:rPr lang="ru-RU" dirty="0"/>
              <a:t>Праздник вместе с вами встретить.</a:t>
            </a:r>
            <a:br>
              <a:rPr lang="ru-RU" dirty="0"/>
            </a:br>
            <a:r>
              <a:rPr lang="ru-RU" b="1" dirty="0"/>
              <a:t>Ведущая: </a:t>
            </a:r>
            <a:r>
              <a:rPr lang="ru-RU" dirty="0"/>
              <a:t>Осень, а мы с ребятками тебя так долго ждали и хотим с тобою поиграть.</a:t>
            </a:r>
            <a:br>
              <a:rPr lang="ru-RU" dirty="0"/>
            </a:br>
            <a:r>
              <a:rPr lang="ru-RU" b="1" dirty="0"/>
              <a:t>Осень:</a:t>
            </a:r>
            <a:r>
              <a:rPr lang="ru-RU" dirty="0"/>
              <a:t> Я с удовольствием.</a:t>
            </a:r>
            <a:br>
              <a:rPr lang="ru-RU" dirty="0"/>
            </a:br>
            <a:r>
              <a:rPr lang="ru-RU" b="1" dirty="0"/>
              <a:t>№ 11 Игра с Осенью «Солнышко и дождик»</a:t>
            </a:r>
            <a:r>
              <a:rPr lang="ru-RU" dirty="0"/>
              <a:t> </a:t>
            </a:r>
            <a:r>
              <a:rPr lang="ru-RU" i="1" dirty="0"/>
              <a:t>музыка М. </a:t>
            </a:r>
            <a:r>
              <a:rPr lang="ru-RU" i="1" dirty="0" err="1"/>
              <a:t>Раухвергер</a:t>
            </a:r>
            <a:r>
              <a:rPr lang="ru-RU" i="1" dirty="0"/>
              <a:t>, слова </a:t>
            </a:r>
            <a:r>
              <a:rPr lang="ru-RU" i="1" dirty="0" err="1"/>
              <a:t>А.Барто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Осень: </a:t>
            </a:r>
            <a:r>
              <a:rPr lang="ru-RU" dirty="0"/>
              <a:t>Как же весело стало в лесу. Я очень рада, что вы любите Осень.</a:t>
            </a:r>
            <a:br>
              <a:rPr lang="ru-RU" dirty="0"/>
            </a:br>
            <a:r>
              <a:rPr lang="ru-RU" b="1" dirty="0"/>
              <a:t>Осень:</a:t>
            </a:r>
            <a:r>
              <a:rPr lang="ru-RU" dirty="0"/>
              <a:t> А вот вам от меня подарок. Угощайтесь. </a:t>
            </a:r>
            <a:r>
              <a:rPr lang="ru-RU" i="1" dirty="0"/>
              <a:t>(Передаёт угощение воспитателю)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Ведущая: </a:t>
            </a:r>
            <a:r>
              <a:rPr lang="ru-RU" dirty="0"/>
              <a:t>Спасибо, Осень.</a:t>
            </a:r>
            <a:br>
              <a:rPr lang="ru-RU" dirty="0"/>
            </a:br>
            <a:r>
              <a:rPr lang="ru-RU" b="1" dirty="0"/>
              <a:t>Осень:</a:t>
            </a:r>
            <a:r>
              <a:rPr lang="ru-RU" dirty="0"/>
              <a:t> Какие вы все красивые, нарядные. Хорошие вы ребятки. Не хочется мне от вас уходить.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955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06" y="0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404664"/>
            <a:ext cx="3528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Ведущая:</a:t>
            </a:r>
            <a:r>
              <a:rPr lang="ru-RU" dirty="0"/>
              <a:t> А ты и не уходи. А посмотри наш танец.</a:t>
            </a:r>
            <a:br>
              <a:rPr lang="ru-RU" dirty="0"/>
            </a:br>
            <a:r>
              <a:rPr lang="ru-RU" b="1" dirty="0"/>
              <a:t>Осень: </a:t>
            </a:r>
            <a:r>
              <a:rPr lang="ru-RU" dirty="0"/>
              <a:t>С удовольствием.</a:t>
            </a:r>
            <a:br>
              <a:rPr lang="ru-RU" dirty="0"/>
            </a:br>
            <a:r>
              <a:rPr lang="ru-RU" b="1" dirty="0"/>
              <a:t>№ 12 Танец «Весёлые каблучки»</a:t>
            </a:r>
            <a:r>
              <a:rPr lang="ru-RU" dirty="0"/>
              <a:t> </a:t>
            </a:r>
            <a:r>
              <a:rPr lang="ru-RU" i="1" dirty="0"/>
              <a:t>исполняет Юлия Степанова-</a:t>
            </a:r>
            <a:r>
              <a:rPr lang="ru-RU" i="1" dirty="0" err="1"/>
              <a:t>Пинус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Осень: </a:t>
            </a:r>
            <a:r>
              <a:rPr lang="ru-RU" dirty="0"/>
              <a:t>Гляжу я на вас и радуюсь. Наступила пора прощаться и в лес мне нужно</a:t>
            </a:r>
            <a:br>
              <a:rPr lang="ru-RU" dirty="0"/>
            </a:br>
            <a:r>
              <a:rPr lang="ru-RU" dirty="0"/>
              <a:t>возвращаться.</a:t>
            </a:r>
            <a:br>
              <a:rPr lang="ru-RU" dirty="0"/>
            </a:br>
            <a:r>
              <a:rPr lang="ru-RU" b="1" i="1" dirty="0"/>
              <a:t>№10.</a:t>
            </a:r>
            <a:r>
              <a:rPr lang="ru-RU" i="1" dirty="0"/>
              <a:t> Под музыку Осень уходит.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Ведущая: </a:t>
            </a:r>
            <a:r>
              <a:rPr lang="ru-RU" dirty="0"/>
              <a:t>Ну, а нам с ребятами нужно возвращаться в группу. Наш праздник подошёл к концу.</a:t>
            </a:r>
            <a:br>
              <a:rPr lang="ru-RU" dirty="0"/>
            </a:br>
            <a:r>
              <a:rPr lang="ru-RU" i="1" dirty="0"/>
              <a:t>№1.Под музыку дети уходят с праздника.</a:t>
            </a:r>
            <a:endParaRPr lang="ru-RU" dirty="0"/>
          </a:p>
        </p:txBody>
      </p:sp>
      <p:pic>
        <p:nvPicPr>
          <p:cNvPr id="4" name="Рисунок 3" descr="C:\Users\Администратор\AppData\Local\Microsoft\Windows\Temporary Internet Files\Content.Word\IMG-20221027-WA002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61801"/>
            <a:ext cx="2304256" cy="2305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Администратор\Desktop\к проекту осень\IMG-20221027-WA002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29000"/>
            <a:ext cx="3312368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Администратор\AppData\Local\Microsoft\Windows\Temporary Internet Files\Content.Word\IMG-20221027-WA0015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337" y="476672"/>
            <a:ext cx="2160240" cy="2674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879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20" y="28575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8386" y="332656"/>
            <a:ext cx="51125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/>
              <a:t>понедельник, 10октября « Речевые развитие» в форме игровых обучающих ситуаций  (младший и средний возраст)  Автор О.М. Ельцова стр.129</a:t>
            </a:r>
            <a:endParaRPr lang="ru-RU" dirty="0"/>
          </a:p>
          <a:p>
            <a:r>
              <a:rPr lang="ru-RU" b="1" dirty="0"/>
              <a:t>«Осень ходит по дорожке»</a:t>
            </a:r>
            <a:endParaRPr lang="ru-RU" dirty="0"/>
          </a:p>
          <a:p>
            <a:r>
              <a:rPr lang="ru-RU" dirty="0"/>
              <a:t>Программные задачи: Поддерживать инициативность и самостоятельность ребёнка в речевом общении со взрослыми и сверстниками. Использовать  в практике общения описательные монологи и элементы объяснительной речи. Поддерживать стремление </a:t>
            </a:r>
            <a:r>
              <a:rPr lang="ru-RU" dirty="0" err="1"/>
              <a:t>задсавать</a:t>
            </a:r>
            <a:r>
              <a:rPr lang="ru-RU" dirty="0"/>
              <a:t> и правильно формулировать вопросы. Формировать умение детей при ответах на вопросы использовать элементы объяснительной речи. Обогащать словарь по теме «Осень», развивать грамматический строй речи. Упражнять в словообразовании, развивать познавательные процессы. Воспитывать бережное отношение к окружающей природе.</a:t>
            </a:r>
          </a:p>
          <a:p>
            <a:r>
              <a:rPr lang="ru-RU" dirty="0"/>
              <a:t>1 игра: отгадать загадки и разложить картинки овощи в огороде, фрукты в саду. </a:t>
            </a:r>
            <a:endParaRPr lang="ru-RU" dirty="0"/>
          </a:p>
        </p:txBody>
      </p:sp>
      <p:pic>
        <p:nvPicPr>
          <p:cNvPr id="4" name="Рисунок 3" descr="C:\Users\Администратор\AppData\Local\Microsoft\Windows\Temporary Internet Files\Content.Word\20221003_09033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907" y="476672"/>
            <a:ext cx="1313815" cy="1751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C:\Users\Администратор\AppData\Local\Microsoft\Windows\Temporary Internet Files\Content.Word\20221003_09383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76672"/>
            <a:ext cx="1295400" cy="1733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C:\Users\Администратор\AppData\Local\Microsoft\Windows\Temporary Internet Files\Content.Word\20221017_085707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954" y="2415773"/>
            <a:ext cx="1301750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C:\Users\Администратор\AppData\Local\Microsoft\Windows\Temporary Internet Files\Content.Word\20221017_090705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552700"/>
            <a:ext cx="1308735" cy="175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C:\Users\Администратор\AppData\Local\Microsoft\Windows\Temporary Internet Files\Content.Word\20221017_090848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158" y="4305300"/>
            <a:ext cx="2621915" cy="1958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59508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0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0974" y="476672"/>
            <a:ext cx="6606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2.игра в «Магазин привезли фрукты и овощи» разложить фрукты и овощи в разные емкости.</a:t>
            </a:r>
          </a:p>
        </p:txBody>
      </p:sp>
      <p:pic>
        <p:nvPicPr>
          <p:cNvPr id="4" name="Рисунок 3" descr="C:\Users\Администратор\AppData\Local\Microsoft\Windows\Temporary Internet Files\Content.Word\20221017_09150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14" y="2132856"/>
            <a:ext cx="2661349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Администратор\AppData\Local\Microsoft\Windows\Temporary Internet Files\Content.Word\20221017_09152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23218"/>
            <a:ext cx="1556618" cy="2637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Администратор\AppData\Local\Microsoft\Windows\Temporary Internet Files\Content.Word\20221017_092057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74" y="3573016"/>
            <a:ext cx="1725997" cy="26403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C:\Users\Администратор\AppData\Local\Microsoft\Windows\Temporary Internet Files\Content.Word\20221017_092139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988" y="1377270"/>
            <a:ext cx="2671436" cy="21957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15076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711" y="-30808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04664"/>
            <a:ext cx="27363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Рассматривание картин и иллюстраций </a:t>
            </a:r>
            <a:r>
              <a:rPr lang="ru-RU" dirty="0"/>
              <a:t>об игрушках </a:t>
            </a:r>
          </a:p>
          <a:p>
            <a:r>
              <a:rPr lang="ru-RU" b="1" dirty="0"/>
              <a:t>Цель:</a:t>
            </a:r>
            <a:r>
              <a:rPr lang="ru-RU" dirty="0"/>
              <a:t> закрепление представлений об осени, о признаках осени</a:t>
            </a:r>
          </a:p>
        </p:txBody>
      </p:sp>
      <p:pic>
        <p:nvPicPr>
          <p:cNvPr id="4" name="Рисунок 3" descr="C:\Users\Администратор\AppData\Local\Microsoft\Windows\Temporary Internet Files\Content.Word\20221006_08113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72" y="409278"/>
            <a:ext cx="1134745" cy="2085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2490639"/>
            <a:ext cx="37444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Игра с мячом на улице</a:t>
            </a:r>
            <a:endParaRPr lang="ru-RU" dirty="0"/>
          </a:p>
          <a:p>
            <a:r>
              <a:rPr lang="ru-RU" b="1" i="1" dirty="0"/>
              <a:t>цель:</a:t>
            </a:r>
            <a:r>
              <a:rPr lang="ru-RU" dirty="0"/>
              <a:t> формировать у детей интерес к занятиям </a:t>
            </a:r>
            <a:r>
              <a:rPr lang="ru-RU" b="1" dirty="0"/>
              <a:t>с</a:t>
            </a:r>
            <a:r>
              <a:rPr lang="ru-RU" dirty="0"/>
              <a:t> </a:t>
            </a:r>
            <a:r>
              <a:rPr lang="ru-RU" b="1" dirty="0"/>
              <a:t>мячом</a:t>
            </a:r>
            <a:r>
              <a:rPr lang="ru-RU" dirty="0"/>
              <a:t>. ... Если прокатывание </a:t>
            </a:r>
            <a:r>
              <a:rPr lang="ru-RU" b="1" dirty="0"/>
              <a:t>мяча</a:t>
            </a:r>
            <a:r>
              <a:rPr lang="ru-RU" dirty="0"/>
              <a:t> </a:t>
            </a:r>
            <a:r>
              <a:rPr lang="ru-RU" b="1" dirty="0"/>
              <a:t>ногами</a:t>
            </a:r>
            <a:r>
              <a:rPr lang="ru-RU" dirty="0"/>
              <a:t> друг другу</a:t>
            </a:r>
          </a:p>
        </p:txBody>
      </p:sp>
      <p:pic>
        <p:nvPicPr>
          <p:cNvPr id="6" name="Рисунок 5" descr="C:\Users\Администратор\AppData\Local\Microsoft\Windows\Temporary Internet Files\Content.Word\20221018_11163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789040"/>
            <a:ext cx="1571625" cy="21037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27984" y="366981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u="sng" dirty="0"/>
              <a:t>вторник,11 октября</a:t>
            </a:r>
            <a:r>
              <a:rPr lang="ru-RU" dirty="0"/>
              <a:t> автор Сычёва Г.Е стр.9</a:t>
            </a:r>
          </a:p>
          <a:p>
            <a:r>
              <a:rPr lang="ru-RU" dirty="0"/>
              <a:t>Тема. Один, много.</a:t>
            </a:r>
          </a:p>
          <a:p>
            <a:r>
              <a:rPr lang="ru-RU" dirty="0"/>
              <a:t>Цели: – знакомство с понятиями «один» и «много»; – развитие умения сравнивать, устанавливать закономерности, обобщать; – развитие тактильных ощущений; – развитие познавательных процессов (восприятия, внимания, памяти, речи, мышления); – развитие общей и мелкой моторики, динамического стереотипа.</a:t>
            </a:r>
          </a:p>
        </p:txBody>
      </p:sp>
      <p:pic>
        <p:nvPicPr>
          <p:cNvPr id="8" name="Рисунок 7" descr="C:\Users\Администратор\AppData\Local\Microsoft\Windows\Temporary Internet Files\Content.Word\IMG-20221005-WA001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406749"/>
            <a:ext cx="1717675" cy="2295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0685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30808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63904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прогулке рассматривали «Кошку»   </a:t>
            </a:r>
          </a:p>
          <a:p>
            <a:r>
              <a:rPr lang="ru-RU" dirty="0"/>
              <a:t>цель: учить детей распознавать живой объект </a:t>
            </a:r>
            <a:r>
              <a:rPr lang="ru-RU" b="1" dirty="0"/>
              <a:t>кошку</a:t>
            </a:r>
            <a:r>
              <a:rPr lang="ru-RU" dirty="0"/>
              <a:t>, отвечать на вопросы воспитателя; способствовать у детей желанию правильно общаться с кошкой; накоплению представлений о кошке; признаки внешнего вида; особенности поведения; воспитывать доброе, бережное отношение к животному, желание заботиться и не обижать; прививать начало экологического воспитания; создавать у детей радостное настроение.</a:t>
            </a:r>
          </a:p>
        </p:txBody>
      </p:sp>
      <p:pic>
        <p:nvPicPr>
          <p:cNvPr id="4" name="Рисунок 3" descr="C:\Users\Администратор\AppData\Local\Microsoft\Windows\Temporary Internet Files\Content.Word\20221018_11030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2291"/>
            <a:ext cx="1447800" cy="19380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7390" y="2935769"/>
            <a:ext cx="626469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Улаживаем куклу спать  Цель: 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Продолжаем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знакомиться с предметами одежды, закрепить последовательность одевания и раздевания 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куклы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; воспитывать доброжелательность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Рисунок 16" descr="20221018_1618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773963"/>
            <a:ext cx="182880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189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30808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332656"/>
            <a:ext cx="51480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/>
              <a:t>среда 12 октября </a:t>
            </a:r>
            <a:r>
              <a:rPr lang="ru-RU" dirty="0"/>
              <a:t>Автор Леонова Н.Н.стр.163</a:t>
            </a:r>
          </a:p>
          <a:p>
            <a:r>
              <a:rPr lang="ru-RU" b="1" dirty="0"/>
              <a:t>«Он зеленый, полосатый, круглый, гладкий и хвостатый» (предметная лепка)</a:t>
            </a:r>
            <a:endParaRPr lang="ru-RU" dirty="0"/>
          </a:p>
          <a:p>
            <a:r>
              <a:rPr lang="ru-RU" dirty="0"/>
              <a:t>Цель: Вызвать у детей интерес к лепке арбуза. Уметь лепить ломтики арбуза, моделируя части по размеру и форме. Развивать мышление и творческие навыки.</a:t>
            </a:r>
          </a:p>
        </p:txBody>
      </p:sp>
      <p:pic>
        <p:nvPicPr>
          <p:cNvPr id="4" name="Рисунок 3" descr="C:\Users\Администратор\AppData\Local\Microsoft\Windows\Temporary Internet Files\Content.Word\20221018_07324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0580"/>
            <a:ext cx="2536825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268033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рисуем кошку цветными карандашами </a:t>
            </a:r>
            <a:endParaRPr lang="ru-RU" dirty="0"/>
          </a:p>
          <a:p>
            <a:r>
              <a:rPr lang="ru-RU" b="1" i="1" dirty="0"/>
              <a:t>цель:</a:t>
            </a:r>
            <a:r>
              <a:rPr lang="ru-RU" dirty="0"/>
              <a:t> учить изображать кошку с помощью геометрических фигур, передавая расположение и форму частей тела, их величину, пропорции</a:t>
            </a:r>
          </a:p>
        </p:txBody>
      </p:sp>
      <p:pic>
        <p:nvPicPr>
          <p:cNvPr id="6" name="Рисунок 5" descr="C:\Users\Администратор\AppData\Local\Microsoft\Windows\Temporary Internet Files\Content.Word\20221018_16015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604293"/>
            <a:ext cx="2181225" cy="16294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79512" y="4437112"/>
            <a:ext cx="4248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Рисуем трафаретами</a:t>
            </a:r>
            <a:endParaRPr lang="ru-RU" dirty="0"/>
          </a:p>
          <a:p>
            <a:r>
              <a:rPr lang="ru-RU" b="1" i="1" dirty="0"/>
              <a:t>Цель: </a:t>
            </a:r>
            <a:r>
              <a:rPr lang="ru-RU" dirty="0"/>
              <a:t>Совершенствовать навыки </a:t>
            </a:r>
            <a:r>
              <a:rPr lang="ru-RU" b="1" dirty="0"/>
              <a:t>рисования</a:t>
            </a:r>
            <a:r>
              <a:rPr lang="ru-RU" dirty="0"/>
              <a:t> с помощью </a:t>
            </a:r>
            <a:r>
              <a:rPr lang="ru-RU" b="1" dirty="0"/>
              <a:t>трафарета</a:t>
            </a:r>
            <a:endParaRPr lang="ru-RU" dirty="0"/>
          </a:p>
        </p:txBody>
      </p:sp>
      <p:pic>
        <p:nvPicPr>
          <p:cNvPr id="8" name="Рисунок 7" descr="C:\Users\Администратор\AppData\Local\Microsoft\Windows\Temporary Internet Files\Content.Word\20221018_100138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412" y="4437112"/>
            <a:ext cx="1181100" cy="158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9963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30808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305931"/>
            <a:ext cx="27363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/>
              <a:t>четверг13октября  </a:t>
            </a:r>
            <a:r>
              <a:rPr lang="ru-RU" b="1" i="1" u="sng" dirty="0"/>
              <a:t>Беседа «Почему деревья осенью раздеваются?»</a:t>
            </a:r>
            <a:r>
              <a:rPr lang="ru-RU" dirty="0"/>
              <a:t> </a:t>
            </a:r>
            <a:r>
              <a:rPr lang="ru-RU" b="1" i="1" u="sng" dirty="0"/>
              <a:t>Автор- </a:t>
            </a:r>
            <a:r>
              <a:rPr lang="ru-RU" b="1" i="1" u="sng" dirty="0" err="1"/>
              <a:t>Воронкевич</a:t>
            </a:r>
            <a:r>
              <a:rPr lang="ru-RU" b="1" i="1" u="sng" dirty="0"/>
              <a:t> О. А. стр.74</a:t>
            </a:r>
            <a:endParaRPr lang="ru-RU" dirty="0"/>
          </a:p>
          <a:p>
            <a:r>
              <a:rPr lang="ru-RU" dirty="0"/>
              <a:t>Задачи: Продолжать формировать знания детей об изменениях в природе осенью, об осенних приметах: похолодание, изменение окраски листьев, листопад. Учить устанавливать логические связи (почему деревья сбрасывают листья). Закреплять умение узнавать дерево по внешнему виду листьев.</a:t>
            </a:r>
          </a:p>
        </p:txBody>
      </p:sp>
      <p:pic>
        <p:nvPicPr>
          <p:cNvPr id="4" name="Рисунок 3" descr="C:\Users\Администратор\AppData\Local\Microsoft\Windows\Temporary Internet Files\Content.Word\20221013_09265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564904"/>
            <a:ext cx="160655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Администратор\AppData\Local\Microsoft\Windows\Temporary Internet Files\Content.Word\20221013_09273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1955"/>
            <a:ext cx="1836420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338911" y="305931"/>
            <a:ext cx="3600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Конструируем магнитным конструктором</a:t>
            </a:r>
            <a:endParaRPr lang="ru-RU" dirty="0"/>
          </a:p>
          <a:p>
            <a:r>
              <a:rPr lang="ru-RU" b="1" i="1" dirty="0"/>
              <a:t>Цель: </a:t>
            </a:r>
            <a:r>
              <a:rPr lang="ru-RU" dirty="0"/>
              <a:t>учить детей индивидуальному и совместному </a:t>
            </a:r>
            <a:r>
              <a:rPr lang="ru-RU" b="1" dirty="0"/>
              <a:t>конструированию</a:t>
            </a:r>
            <a:r>
              <a:rPr lang="ru-RU" dirty="0"/>
              <a:t>. </a:t>
            </a:r>
          </a:p>
        </p:txBody>
      </p:sp>
      <p:pic>
        <p:nvPicPr>
          <p:cNvPr id="7" name="Рисунок 6" descr="C:\Users\Администратор\AppData\Local\Microsoft\Windows\Temporary Internet Files\Content.Word\20221018_08281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09333"/>
            <a:ext cx="146812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Администратор\AppData\Local\Microsoft\Windows\Temporary Internet Files\Content.Word\20221018_085401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327" y="4071099"/>
            <a:ext cx="2169567" cy="16175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0794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30808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382013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/>
              <a:t>пятница14сентября Конструирование с детьми среднего дошкольного возраста Автор О.Э. Литвинова стр.16</a:t>
            </a:r>
            <a:endParaRPr lang="ru-RU" dirty="0"/>
          </a:p>
          <a:p>
            <a:r>
              <a:rPr lang="ru-RU" dirty="0"/>
              <a:t>Тема: «Ворота»</a:t>
            </a:r>
          </a:p>
          <a:p>
            <a:r>
              <a:rPr lang="ru-RU" i="1" u="sng" dirty="0"/>
              <a:t> </a:t>
            </a:r>
            <a:r>
              <a:rPr lang="ru-RU" dirty="0"/>
              <a:t>Задачи: продолжать формировать умение строить ворота по образцу, самостоятельно подбирать необходимый материал</a:t>
            </a:r>
          </a:p>
        </p:txBody>
      </p:sp>
      <p:pic>
        <p:nvPicPr>
          <p:cNvPr id="4" name="Рисунок 3" descr="C:\Users\Администратор\AppData\Local\Microsoft\Windows\Temporary Internet Files\Content.Word\20221014_15492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1572260" cy="2105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 descr="C:\Users\Администратор\AppData\Local\Microsoft\Windows\Temporary Internet Files\Content.Word\20221014_15522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899970"/>
            <a:ext cx="1571625" cy="21037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 descr="C:\Users\Администратор\AppData\Local\Microsoft\Windows\Temporary Internet Files\Content.Word\20221014_15501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59341"/>
            <a:ext cx="1250315" cy="21037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07504" y="4293096"/>
            <a:ext cx="53640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Точим цветные карандаши(труд)</a:t>
            </a:r>
            <a:endParaRPr lang="ru-RU" dirty="0"/>
          </a:p>
          <a:p>
            <a:r>
              <a:rPr lang="ru-RU" b="1" dirty="0"/>
              <a:t>Цель</a:t>
            </a:r>
            <a:r>
              <a:rPr lang="ru-RU" dirty="0"/>
              <a:t>:- расширить и уточнить представления детей о </a:t>
            </a:r>
            <a:r>
              <a:rPr lang="ru-RU" b="1" dirty="0"/>
              <a:t>труде</a:t>
            </a:r>
            <a:r>
              <a:rPr lang="ru-RU" dirty="0"/>
              <a:t> сотрудников детского сада, показать взаимосвязь между разными видами </a:t>
            </a:r>
            <a:r>
              <a:rPr lang="ru-RU" b="1" dirty="0"/>
              <a:t>труда</a:t>
            </a:r>
            <a:r>
              <a:rPr lang="ru-RU" dirty="0"/>
              <a:t>.- развивать логическое мышление, способствовать развитию воображения.</a:t>
            </a:r>
          </a:p>
        </p:txBody>
      </p:sp>
      <p:pic>
        <p:nvPicPr>
          <p:cNvPr id="8" name="Рисунок 7" descr="C:\Users\Администратор\AppData\Local\Microsoft\Windows\Temporary Internet Files\Content.Word\20221018_101037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39475"/>
            <a:ext cx="1535748" cy="20615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9317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87a3516344131599d5f5e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30808"/>
            <a:ext cx="952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0466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Д/игра </a:t>
            </a:r>
            <a:r>
              <a:rPr lang="ru-RU" b="1" i="1" dirty="0" err="1"/>
              <a:t>пазлы</a:t>
            </a:r>
            <a:r>
              <a:rPr lang="ru-RU" b="1" i="1" dirty="0"/>
              <a:t>  собери «Часть и целое» </a:t>
            </a:r>
            <a:endParaRPr lang="ru-RU" dirty="0"/>
          </a:p>
          <a:p>
            <a:r>
              <a:rPr lang="ru-RU" b="1" i="1" dirty="0"/>
              <a:t>Цель</a:t>
            </a:r>
            <a:r>
              <a:rPr lang="ru-RU" dirty="0"/>
              <a:t> Учить составлять целое изображение из 4-х частей; развивать мышление, речь, обогащать словарный запас. </a:t>
            </a:r>
          </a:p>
        </p:txBody>
      </p:sp>
      <p:pic>
        <p:nvPicPr>
          <p:cNvPr id="4" name="Рисунок 3" descr="C:\Users\Администратор\AppData\Local\Microsoft\Windows\Temporary Internet Files\Content.Word\20221018_08282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02" y="1287825"/>
            <a:ext cx="1638300" cy="199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Администратор\AppData\Local\Microsoft\Windows\Temporary Internet Files\Content.Word\20221018_085358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972" y="1287825"/>
            <a:ext cx="1543050" cy="20650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35732" y="339819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Продукт проекта: </a:t>
            </a:r>
            <a:r>
              <a:rPr lang="ru-RU" b="1" i="1" dirty="0"/>
              <a:t>Взаимодействие с родителями выставка - конкурс «Дары осени»</a:t>
            </a:r>
            <a:endParaRPr lang="ru-RU" dirty="0"/>
          </a:p>
          <a:p>
            <a:r>
              <a:rPr lang="ru-RU" b="1" i="1" dirty="0"/>
              <a:t>цель:</a:t>
            </a:r>
            <a:r>
              <a:rPr lang="ru-RU" dirty="0"/>
              <a:t> Вовлечение воспитанников и родителей в творческую деятельность, связанную с созданием изделий и композиций из природного материала и овощей</a:t>
            </a:r>
          </a:p>
        </p:txBody>
      </p:sp>
      <p:pic>
        <p:nvPicPr>
          <p:cNvPr id="7" name="Рисунок 6" descr="C:\Users\Администратор\AppData\Local\Microsoft\Windows\Temporary Internet Files\Content.Word\IMG-20221005-WA0006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551" y="4321522"/>
            <a:ext cx="2990850" cy="2238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02828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1161</Words>
  <Application>Microsoft Office PowerPoint</Application>
  <PresentationFormat>Экран (4:3)</PresentationFormat>
  <Paragraphs>155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XTreme.ws</cp:lastModifiedBy>
  <cp:revision>16</cp:revision>
  <dcterms:created xsi:type="dcterms:W3CDTF">2022-10-16T03:24:41Z</dcterms:created>
  <dcterms:modified xsi:type="dcterms:W3CDTF">2022-10-30T10:34:57Z</dcterms:modified>
</cp:coreProperties>
</file>